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3" r:id="rId6"/>
    <p:sldId id="257" r:id="rId7"/>
    <p:sldId id="268" r:id="rId8"/>
    <p:sldId id="269" r:id="rId9"/>
    <p:sldId id="262" r:id="rId10"/>
    <p:sldId id="261" r:id="rId11"/>
    <p:sldId id="258" r:id="rId12"/>
    <p:sldId id="266" r:id="rId13"/>
    <p:sldId id="277" r:id="rId14"/>
    <p:sldId id="271" r:id="rId15"/>
    <p:sldId id="273" r:id="rId16"/>
    <p:sldId id="267" r:id="rId17"/>
    <p:sldId id="274" r:id="rId18"/>
    <p:sldId id="275" r:id="rId19"/>
    <p:sldId id="276" r:id="rId20"/>
    <p:sldId id="272" r:id="rId21"/>
    <p:sldId id="278" r:id="rId22"/>
    <p:sldId id="264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995" autoAdjust="0"/>
    <p:restoredTop sz="96357" autoAdjust="0"/>
  </p:normalViewPr>
  <p:slideViewPr>
    <p:cSldViewPr snapToGrid="0">
      <p:cViewPr varScale="1">
        <p:scale>
          <a:sx n="86" d="100"/>
          <a:sy n="86" d="100"/>
        </p:scale>
        <p:origin x="-149" y="-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00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0CCD18-55E0-41B3-9DC7-739DEE0AD340}" type="datetime1">
              <a:rPr lang="ru-RU" smtClean="0"/>
              <a:pPr rtl="0"/>
              <a:t>25.01.2022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E95664-4811-4F2E-9C58-5236E9ABD6FD}" type="datetime1">
              <a:rPr lang="ru-RU" noProof="0" smtClean="0"/>
              <a:pPr rtl="0"/>
              <a:t>25.01.2022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5612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84523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23972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68249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94656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7813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19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68957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 cstate="print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ОБРАЗЕЦ</a:t>
            </a:r>
          </a:p>
        </p:txBody>
      </p:sp>
      <p:sp>
        <p:nvSpPr>
          <p:cNvPr id="42" name="Рисунок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МЕСЯЦ</a:t>
            </a:r>
            <a:br>
              <a:rPr lang="ru-RU" noProof="0"/>
            </a:br>
            <a:r>
              <a:rPr lang="ru-RU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xmlns="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афический объект 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 cstate="print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 cstate="print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grpSp>
        <p:nvGrpSpPr>
          <p:cNvPr id="23" name="Графический объект 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0" name="Рисунок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 cstate="print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noProof="0" smtClean="0"/>
              <a:pPr rtl="0"/>
              <a:t>‹#›</a:t>
            </a:fld>
            <a:endParaRPr lang="en-US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8" name="Объект 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 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Текст 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 cstate="print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рафический объект 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9" name="Текст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0" name="Текст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5" name="Рисунок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</p:spTree>
    <p:extLst>
      <p:ext uri="{BB962C8B-B14F-4D97-AF65-F5344CB8AC3E}">
        <p14:creationId xmlns:p14="http://schemas.microsoft.com/office/powerpoint/2010/main" xmlns="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афический объект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9" name="Полилиния: Фигура 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1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19" name="Графический объект 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Полилиния: Фигура 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афический объект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Полилиния: Фигура 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Графический объект 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2" name="Графический объект 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2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22" name="Графический объект 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Полилиния: Фигура 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7" name="Рисунок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афический объект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0" name="Полилиния: Фигура 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диаграммы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Диаграмма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таблицы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аблица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афический объект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9" name="Графический объект 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Заголовок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Большое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афический объект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3" name="Замещающее медиа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медиа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 cstate="print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0946150">
            <a:off x="143396" y="1717582"/>
            <a:ext cx="58627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Comic Sans MS"/>
                <a:ea typeface="+mj-ea"/>
                <a:cs typeface="+mj-cs"/>
              </a:rPr>
              <a:t>«Формирование </a:t>
            </a:r>
            <a:r>
              <a:rPr lang="ru-RU" sz="4400" b="1" dirty="0">
                <a:latin typeface="Comic Sans MS"/>
                <a:ea typeface="+mj-ea"/>
                <a:cs typeface="+mj-cs"/>
              </a:rPr>
              <a:t>основ финансовой грамотности детей старшего дошкольного </a:t>
            </a:r>
            <a:r>
              <a:rPr lang="ru-RU" sz="4400" b="1" dirty="0" smtClean="0">
                <a:latin typeface="Comic Sans MS"/>
                <a:ea typeface="+mj-ea"/>
                <a:cs typeface="+mj-cs"/>
              </a:rPr>
              <a:t>возраста»</a:t>
            </a:r>
            <a:endParaRPr lang="ru-RU" sz="28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551611" y="53795"/>
            <a:ext cx="5920120" cy="8587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МКДОУ ДС № 17 « Белочка»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Текст 1"/>
          <p:cNvSpPr>
            <a:spLocks noGrp="1"/>
          </p:cNvSpPr>
          <p:nvPr>
            <p:ph type="body" sz="quarter" idx="16"/>
          </p:nvPr>
        </p:nvSpPr>
        <p:spPr>
          <a:xfrm>
            <a:off x="4774679" y="6396762"/>
            <a:ext cx="1391775" cy="461238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+mj-lt"/>
              </a:rPr>
              <a:t>2021 г.</a:t>
            </a:r>
            <a:endParaRPr lang="ru-RU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 descr="E:\Для мамы\Финансовая грамотность\1620285634_60-phonoteka_org-p-fon-dlya-prezentatsii-finansovaya-gramotno-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80000">
            <a:off x="6769116" y="2473749"/>
            <a:ext cx="5104041" cy="3416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10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Лэпбук</a:t>
            </a:r>
            <a:r>
              <a:rPr lang="ru-RU" dirty="0" smtClean="0"/>
              <a:t> </a:t>
            </a:r>
            <a:r>
              <a:rPr lang="ru-RU" dirty="0" smtClean="0"/>
              <a:t>« Юные Экономисты».</a:t>
            </a:r>
            <a:endParaRPr lang="ru-RU" dirty="0"/>
          </a:p>
        </p:txBody>
      </p:sp>
      <p:pic>
        <p:nvPicPr>
          <p:cNvPr id="1026" name="Picture 2" descr="C:\Users\МАМА\Documents\Фото детский сад\IMG_20220119_135330.jpg"/>
          <p:cNvPicPr>
            <a:picLocks noChangeAspect="1" noChangeArrowheads="1"/>
          </p:cNvPicPr>
          <p:nvPr/>
        </p:nvPicPr>
        <p:blipFill>
          <a:blip r:embed="rId2"/>
          <a:srcRect l="-1476" r="-1547"/>
          <a:stretch>
            <a:fillRect/>
          </a:stretch>
        </p:blipFill>
        <p:spPr bwMode="auto">
          <a:xfrm>
            <a:off x="7192107" y="235154"/>
            <a:ext cx="4686301" cy="2558661"/>
          </a:xfrm>
          <a:prstGeom prst="rect">
            <a:avLst/>
          </a:prstGeom>
          <a:noFill/>
        </p:spPr>
      </p:pic>
      <p:pic>
        <p:nvPicPr>
          <p:cNvPr id="1027" name="Picture 3" descr="C:\Users\МАМА\Documents\Фото детский сад\IMG_20220119_1353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2132817"/>
            <a:ext cx="4414476" cy="2483143"/>
          </a:xfrm>
          <a:prstGeom prst="rect">
            <a:avLst/>
          </a:prstGeom>
          <a:noFill/>
        </p:spPr>
      </p:pic>
      <p:pic>
        <p:nvPicPr>
          <p:cNvPr id="1028" name="Picture 4" descr="C:\Users\МАМА\Documents\Фото детский сад\IMG_20220119_1353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705600" y="-3771900"/>
            <a:ext cx="4480000" cy="2520000"/>
          </a:xfrm>
          <a:prstGeom prst="rect">
            <a:avLst/>
          </a:prstGeom>
          <a:noFill/>
        </p:spPr>
      </p:pic>
      <p:pic>
        <p:nvPicPr>
          <p:cNvPr id="1029" name="Picture 5" descr="C:\Users\МАМА\Documents\Фото детский сад\IMG_20220119_1353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3453" y="3222594"/>
            <a:ext cx="5990036" cy="2991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11</a:t>
            </a:fld>
            <a:endParaRPr lang="ru-RU" noProof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07185">
            <a:off x="8683500" y="334171"/>
            <a:ext cx="3214702" cy="2804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21218635">
            <a:off x="141465" y="2187378"/>
            <a:ext cx="4734632" cy="91277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Игра « У кого больше денежная башня»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rot="21227985">
            <a:off x="232126" y="755243"/>
            <a:ext cx="4545842" cy="1325563"/>
          </a:xfrm>
        </p:spPr>
        <p:txBody>
          <a:bodyPr/>
          <a:lstStyle/>
          <a:p>
            <a:r>
              <a:rPr lang="ru-RU" dirty="0" smtClean="0"/>
              <a:t>Игры с монетками.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1896">
            <a:off x="5804220" y="3253733"/>
            <a:ext cx="5395428" cy="3530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6338">
            <a:off x="6309778" y="4213811"/>
            <a:ext cx="4370151" cy="257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1" name="Picture 1" descr="C:\Users\МАМА\Documents\Фото детский сад\IMG_20211130_103644_1.jpg"/>
          <p:cNvPicPr>
            <a:picLocks noChangeAspect="1" noChangeArrowheads="1"/>
          </p:cNvPicPr>
          <p:nvPr/>
        </p:nvPicPr>
        <p:blipFill>
          <a:blip r:embed="rId5" cstate="print"/>
          <a:srcRect l="-141" b="-250"/>
          <a:stretch>
            <a:fillRect/>
          </a:stretch>
        </p:blipFill>
        <p:spPr bwMode="auto">
          <a:xfrm rot="540000">
            <a:off x="4963717" y="543553"/>
            <a:ext cx="3679996" cy="2015158"/>
          </a:xfrm>
          <a:prstGeom prst="rect">
            <a:avLst/>
          </a:prstGeom>
          <a:noFill/>
        </p:spPr>
      </p:pic>
      <p:pic>
        <p:nvPicPr>
          <p:cNvPr id="10242" name="Picture 2" descr="C:\Users\МАМА\Documents\Фото детский сад\IMG_20211130_101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20000">
            <a:off x="441891" y="3475869"/>
            <a:ext cx="4937682" cy="2585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38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12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Дидактические игры.</a:t>
            </a:r>
            <a:endParaRPr lang="ru-RU" dirty="0"/>
          </a:p>
        </p:txBody>
      </p:sp>
      <p:pic>
        <p:nvPicPr>
          <p:cNvPr id="48131" name="Picture 3" descr="C:\Users\МАМА\Documents\Фото детский сад\IMG_20211203_083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561" y="3165231"/>
            <a:ext cx="5478654" cy="3437792"/>
          </a:xfrm>
          <a:prstGeom prst="rect">
            <a:avLst/>
          </a:prstGeom>
          <a:noFill/>
        </p:spPr>
      </p:pic>
      <p:pic>
        <p:nvPicPr>
          <p:cNvPr id="1026" name="Picture 2" descr="C:\Users\МАМА\Documents\Фото детский сад\IMG_20220119_135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2007" y="639192"/>
            <a:ext cx="5654185" cy="3337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13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1180000">
            <a:off x="287757" y="342949"/>
            <a:ext cx="4580610" cy="13255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Обучающие мультфильмы: серии «</a:t>
            </a:r>
            <a:r>
              <a:rPr lang="ru-RU" sz="2000" dirty="0" err="1" smtClean="0"/>
              <a:t>Смешарики</a:t>
            </a:r>
            <a:r>
              <a:rPr lang="ru-RU" sz="2000" dirty="0" smtClean="0"/>
              <a:t>», «</a:t>
            </a:r>
            <a:r>
              <a:rPr lang="ru-RU" sz="2000" dirty="0" err="1" smtClean="0"/>
              <a:t>Фиксики</a:t>
            </a:r>
            <a:r>
              <a:rPr lang="ru-RU" sz="2000" dirty="0" smtClean="0"/>
              <a:t>»,»Уроки Тётушки Совы» </a:t>
            </a:r>
            <a:endParaRPr lang="ru-RU" sz="2000" dirty="0"/>
          </a:p>
        </p:txBody>
      </p:sp>
      <p:pic>
        <p:nvPicPr>
          <p:cNvPr id="8" name="Рисунок 7" descr="https://i.ytimg.com/vi/gEJIWuRQE_Y/maxresdefaul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40307">
            <a:off x="863753" y="1693499"/>
            <a:ext cx="4425792" cy="23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multtov.net.ua/wp-content/uploads/2020/03/Smeshariki-uroki-finansovoj-gramotnosti-1024x5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8592">
            <a:off x="2156974" y="4561602"/>
            <a:ext cx="3944984" cy="210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avatars.mds.yandex.net/get-zen_doc/1247665/pub_5b9911bf47a3c100aa996022_5b99132cadeb8200aa3b28f8/scale_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8123">
            <a:off x="6384306" y="3737726"/>
            <a:ext cx="4456566" cy="271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2098" y="566344"/>
            <a:ext cx="5261304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3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14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терминал?</a:t>
            </a:r>
            <a:endParaRPr lang="ru-RU" dirty="0"/>
          </a:p>
        </p:txBody>
      </p:sp>
      <p:pic>
        <p:nvPicPr>
          <p:cNvPr id="49154" name="Picture 2" descr="C:\Users\МАМА\Documents\Фото детский сад\IMG_20211203_111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438" y="1825625"/>
            <a:ext cx="9129931" cy="4942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dirty="0" smtClean="0"/>
              <a:t>ДОБАВИТЬ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15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Банкомат?</a:t>
            </a:r>
            <a:endParaRPr lang="ru-RU" dirty="0"/>
          </a:p>
        </p:txBody>
      </p:sp>
      <p:pic>
        <p:nvPicPr>
          <p:cNvPr id="50178" name="Picture 2" descr="C:\Users\МАМА\Documents\Фото детский сад\IMG_20211203_110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3839" y="888844"/>
            <a:ext cx="5029200" cy="2828925"/>
          </a:xfrm>
          <a:prstGeom prst="rect">
            <a:avLst/>
          </a:prstGeom>
          <a:noFill/>
        </p:spPr>
      </p:pic>
      <p:pic>
        <p:nvPicPr>
          <p:cNvPr id="50179" name="Picture 3" descr="C:\Users\МАМА\Documents\Фото детский сад\IMG_20211203_11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023" y="3790469"/>
            <a:ext cx="4985239" cy="2869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16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Супермаркет</a:t>
            </a:r>
            <a:endParaRPr lang="ru-RU" dirty="0"/>
          </a:p>
        </p:txBody>
      </p:sp>
      <p:pic>
        <p:nvPicPr>
          <p:cNvPr id="51202" name="Picture 2" descr="C:\Users\МАМА\Documents\Фото детский сад\IMG_20211203_110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7594" y="474785"/>
            <a:ext cx="4266883" cy="2576146"/>
          </a:xfrm>
          <a:prstGeom prst="rect">
            <a:avLst/>
          </a:prstGeom>
          <a:noFill/>
        </p:spPr>
      </p:pic>
      <p:pic>
        <p:nvPicPr>
          <p:cNvPr id="51203" name="Picture 3" descr="C:\Users\МАМА\Documents\Фото детский сад\IMG_20211203_111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77" y="1754666"/>
            <a:ext cx="4888097" cy="2749555"/>
          </a:xfrm>
          <a:prstGeom prst="rect">
            <a:avLst/>
          </a:prstGeom>
          <a:noFill/>
        </p:spPr>
      </p:pic>
      <p:pic>
        <p:nvPicPr>
          <p:cNvPr id="51204" name="Picture 4" descr="C:\Users\МАМА\Documents\Фото детский сад\IMG_20211203_111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766" y="3429000"/>
            <a:ext cx="5243355" cy="2949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17</a:t>
            </a:fld>
            <a:endParaRPr lang="ru-RU" noProof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Дом, </a:t>
            </a:r>
            <a:r>
              <a:rPr lang="ru-RU" sz="3200" dirty="0"/>
              <a:t>г</a:t>
            </a:r>
            <a:r>
              <a:rPr lang="ru-RU" sz="3200" dirty="0" smtClean="0"/>
              <a:t>де «живут» деньги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45510">
            <a:off x="5513470" y="1754330"/>
            <a:ext cx="5257991" cy="3943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6169">
            <a:off x="182822" y="2265851"/>
            <a:ext cx="4963601" cy="3504574"/>
          </a:xfrm>
          <a:prstGeom prst="rect">
            <a:avLst/>
          </a:prstGeom>
        </p:spPr>
      </p:pic>
      <p:pic>
        <p:nvPicPr>
          <p:cNvPr id="1026" name="Picture 2" descr="https://fsgrp.ru/wp-content/uploads/2020/09/s1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84364" y="5562329"/>
            <a:ext cx="1750422" cy="11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34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18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родителями.</a:t>
            </a:r>
            <a:endParaRPr lang="ru-RU" dirty="0"/>
          </a:p>
        </p:txBody>
      </p:sp>
      <p:pic>
        <p:nvPicPr>
          <p:cNvPr id="6" name="Picture 3" descr="C:\Users\DOMIM-PC\Desktop\IMG_20201012_093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414" y="1972516"/>
            <a:ext cx="6611815" cy="3680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/>
              <a:t>Спасибо за внимание!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02582" y="5469147"/>
            <a:ext cx="4223658" cy="733245"/>
          </a:xfrm>
        </p:spPr>
        <p:txBody>
          <a:bodyPr rtlCol="0"/>
          <a:lstStyle/>
          <a:p>
            <a:pPr algn="ctr" rtl="0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 воспитатель</a:t>
            </a:r>
          </a:p>
          <a:p>
            <a:pPr algn="ctr" rtl="0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Сергеева В.А</a:t>
            </a:r>
          </a:p>
          <a:p>
            <a:pPr algn="ctr" rtl="0"/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Рисунок 11"/>
          <p:cNvSpPr txBox="1">
            <a:spLocks/>
          </p:cNvSpPr>
          <p:nvPr/>
        </p:nvSpPr>
        <p:spPr>
          <a:xfrm>
            <a:off x="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</p:sp>
      <p:sp>
        <p:nvSpPr>
          <p:cNvPr id="6" name="Стрелка вниз 5"/>
          <p:cNvSpPr/>
          <p:nvPr/>
        </p:nvSpPr>
        <p:spPr>
          <a:xfrm>
            <a:off x="2347784" y="2718486"/>
            <a:ext cx="484632" cy="978408"/>
          </a:xfrm>
          <a:prstGeom prst="downArrow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МАМА\Documents\Фото детский сад\1620285644_22-phonoteka_org-p-fon-dlya-prezentatsii-finansovaya-gramotno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2313" y="1610981"/>
            <a:ext cx="5372808" cy="4081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96416" y="950192"/>
            <a:ext cx="780958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финансовой культуры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официально признано одной из важнейших задач образовательного процесса. 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Финансовая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грамотность активно включается в систему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образования.</a:t>
            </a:r>
          </a:p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И мы, конечно же, стараемся «шагать в ногу со временем» и включаем в свой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воспитательно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-образовательный процесс данную тему.</a:t>
            </a:r>
          </a:p>
          <a:p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Мы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используем в нашем ДОУ элементы программы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«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Азы финансовой культуры для дошкольников»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В. Стахович, Е. В.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Семенкова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Л. Ю.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Рыжановская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https://img.labirint.ru/rcimg/1cf36e5de8417052ec0590c1f51f8937/1920x1080/comments_pic/1937/origin_3_d68da2ce9d5817c0d24f4dd3b608036d.jpg?15680319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4" t="6593" r="11302" b="7030"/>
          <a:stretch/>
        </p:blipFill>
        <p:spPr bwMode="auto">
          <a:xfrm rot="20861886">
            <a:off x="1257587" y="2478315"/>
            <a:ext cx="2808133" cy="38330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38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03491" y="790649"/>
            <a:ext cx="4065084" cy="1122526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разделитель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840561">
            <a:off x="5290077" y="1918826"/>
            <a:ext cx="5795577" cy="4808880"/>
          </a:xfrm>
        </p:spPr>
        <p:txBody>
          <a:bodyPr rtlCol="0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u="sng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Цель программы: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финансовой культуры и азов </a:t>
            </a:r>
            <a: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финансовой грамотности </a:t>
            </a: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</a:t>
            </a:r>
            <a: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старшего дошкольного возраста.</a:t>
            </a:r>
            <a:endParaRPr lang="ru-RU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3</a:t>
            </a:fld>
            <a:endParaRPr lang="ru-RU"/>
          </a:p>
        </p:txBody>
      </p:sp>
      <p:pic>
        <p:nvPicPr>
          <p:cNvPr id="1026" name="Picture 2" descr="https://avatars.mds.yandex.net/get-zen_doc/1349008/pub_5be01523c6575b00aa8789af_5be6cd2a5642f800aa7f833f/scale_1200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4" r="1204"/>
          <a:stretch>
            <a:fillRect/>
          </a:stretch>
        </p:blipFill>
        <p:spPr bwMode="auto">
          <a:xfrm rot="21199727">
            <a:off x="365414" y="1123172"/>
            <a:ext cx="4858769" cy="33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21274362">
            <a:off x="2244519" y="1245824"/>
            <a:ext cx="8560357" cy="5431119"/>
          </a:xfrm>
          <a:gradFill>
            <a:gsLst>
              <a:gs pos="69000">
                <a:schemeClr val="tx1">
                  <a:lumMod val="60000"/>
                  <a:lumOff val="40000"/>
                </a:schemeClr>
              </a:gs>
              <a:gs pos="100000">
                <a:schemeClr val="tx1"/>
              </a:gs>
            </a:gsLst>
          </a:gradFill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29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познакомить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2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дошкольников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с денежной сферой жизни</a:t>
            </a:r>
            <a:r>
              <a:rPr lang="ru-RU" sz="2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 </a:t>
            </a:r>
            <a:r>
              <a:rPr lang="ru-RU" sz="2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сформировать</a:t>
            </a:r>
            <a:r>
              <a:rPr lang="ru-RU" sz="2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у детей начальные навыки обращения с деньгами, правильное отношение к </a:t>
            </a:r>
            <a:r>
              <a:rPr lang="ru-RU" sz="2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финансовым</a:t>
            </a:r>
            <a:r>
              <a:rPr lang="ru-RU" sz="2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ресурсам и их целевому предназначению</a:t>
            </a:r>
            <a:r>
              <a:rPr lang="ru-RU" sz="29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раскрыть взаимосвязь </a:t>
            </a:r>
            <a:r>
              <a:rPr lang="ru-RU" sz="29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понятий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труд – продукт </a:t>
            </a:r>
            <a:r>
              <a:rPr lang="ru-RU" sz="2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(результат труда)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– деньги, подготовить к восприятию денег как жизненно необходимого, но ограниченного ресурса, труда как честного способа их заработать;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способствовать </a:t>
            </a:r>
            <a:r>
              <a:rPr lang="ru-RU" sz="2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формированию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гармоничной личности, осознающей нормы и ценности, определяющие основы </a:t>
            </a:r>
            <a:r>
              <a:rPr lang="ru-RU" sz="2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финансово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– экономических отношений между людьми в обществе;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подготовить детей к жизненному этапу, когда будут появляться карманные </a:t>
            </a:r>
            <a:r>
              <a:rPr lang="ru-RU" sz="2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(личные)</a:t>
            </a:r>
            <a:r>
              <a:rPr lang="ru-RU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деньги.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rot="21227985">
            <a:off x="480496" y="211642"/>
            <a:ext cx="5327954" cy="12274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7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Задачи реализации </a:t>
            </a:r>
            <a:r>
              <a:rPr lang="ru-RU" sz="2700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</a:t>
            </a:r>
            <a:endParaRPr lang="ru-RU" sz="27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3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n-US" noProof="0" smtClean="0"/>
              <a:pPr rtl="0"/>
              <a:t>5</a:t>
            </a:fld>
            <a:endParaRPr lang="en-US" noProof="0"/>
          </a:p>
        </p:txBody>
      </p:sp>
      <p:sp>
        <p:nvSpPr>
          <p:cNvPr id="6" name="Прямоугольник 5"/>
          <p:cNvSpPr/>
          <p:nvPr/>
        </p:nvSpPr>
        <p:spPr>
          <a:xfrm rot="20808509">
            <a:off x="3661494" y="1592658"/>
            <a:ext cx="8702435" cy="4523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активизировать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коммуникативную деятельность детей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стимулировать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 к изучению мира финансов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сформировать у детей положительную мотивацию к формированию финансовой культуры и овладению финансовой грамотностью;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способствовать повышению ответственности и самоконтроля – качеств, необходимых для достижения успеха в жизни;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обеспечить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педагогическую поддержку семье и повышение компетентности родителей в вопросах формирования финансовой культуры ребенка.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852745" y="676385"/>
            <a:ext cx="4375022" cy="1434514"/>
          </a:xfrm>
        </p:spPr>
        <p:txBody>
          <a:bodyPr rtlCol="0">
            <a:normAutofit/>
          </a:bodyPr>
          <a:lstStyle/>
          <a:p>
            <a:pPr rtl="0"/>
            <a:r>
              <a:rPr lang="ru-RU" sz="2400" dirty="0" smtClean="0"/>
              <a:t>Воспитательные: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3178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 rot="21305684">
            <a:off x="426503" y="1611316"/>
            <a:ext cx="3238558" cy="5067856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rtlCol="0"/>
          <a:lstStyle/>
          <a:p>
            <a:pPr rtl="0">
              <a:lnSpc>
                <a:spcPct val="150000"/>
              </a:lnSpc>
            </a:pP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Деньги, по своей сути, выступают неотъемлемой частью окружающей нас среды, поэтому очень важно сформировать у детей «здоровый» интерес к деньгам – что и является основополагающей идеей нашей работы.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75803" y="78378"/>
            <a:ext cx="8125097" cy="5438081"/>
          </a:xfrm>
        </p:spPr>
      </p:pic>
    </p:spTree>
    <p:extLst>
      <p:ext uri="{BB962C8B-B14F-4D97-AF65-F5344CB8AC3E}">
        <p14:creationId xmlns:p14="http://schemas.microsoft.com/office/powerpoint/2010/main" xmlns="" val="253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590345" y="715168"/>
            <a:ext cx="3585025" cy="1061509"/>
          </a:xfrm>
        </p:spPr>
        <p:txBody>
          <a:bodyPr rtlCol="0">
            <a:noAutofit/>
          </a:bodyPr>
          <a:lstStyle/>
          <a:p>
            <a:pPr algn="ctr"/>
            <a:r>
              <a:rPr lang="ru-RU" sz="2400" dirty="0" smtClean="0"/>
              <a:t>Серия «Занимательные финансы»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8" name="Рисунок 7" descr="https://static.my-shop.ru/product/3/376/37524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4936" y="2550008"/>
            <a:ext cx="2820555" cy="414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mg1.labirint.ru/books68/677407/coverbi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188" y="2816450"/>
            <a:ext cx="2759857" cy="377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online.bookchamber.ru/book/getimage/?objectId=12630637&amp;trim_x=10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337" y="1875910"/>
            <a:ext cx="2641267" cy="38020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83030" y="449000"/>
            <a:ext cx="5681923" cy="2103892"/>
          </a:xfrm>
          <a:prstGeom prst="rect">
            <a:avLst/>
          </a:prstGeom>
        </p:spPr>
        <p:txBody>
          <a:bodyPr rtlCol="0"/>
          <a:lstStyle/>
          <a:p>
            <a:r>
              <a:rPr lang="ru-RU" sz="2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Работать в данном направлении нам помогают пособия серии «Занимательные финансы</a:t>
            </a:r>
            <a:r>
              <a:rPr lang="ru-RU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«Азы для дошкольников</a:t>
            </a:r>
            <a:r>
              <a:rPr lang="ru-RU" sz="2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разработанные по этой программе.</a:t>
            </a:r>
            <a:endParaRPr lang="ru-RU" sz="2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795620" y="757223"/>
            <a:ext cx="3048624" cy="108511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3200" dirty="0" smtClean="0"/>
              <a:t>Формы и методы работы</a:t>
            </a:r>
            <a:endParaRPr lang="ru-RU" sz="32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113" y="2474843"/>
            <a:ext cx="4672577" cy="4383157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Базовой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формой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 методом реализации 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Программы является игра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Ребенок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осваивает и познает мир через игру, поэтому обучение, осуществляемое с помощью игры, для 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дошкольника естественно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В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целях достижения оптимального результата рекомендуется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используем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разные </a:t>
            </a:r>
            <a:r>
              <a:rPr lang="ru-RU" sz="2000" b="1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игры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театрализованные,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сюжетно – ролевые, интеллектуальные.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1026" name="Picture 2" descr="C:\Users\МАМА\Documents\Фото детский сад\IMG_20211203_081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0000">
            <a:off x="6387734" y="1078601"/>
            <a:ext cx="4642974" cy="3567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9</a:t>
            </a:fld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 rot="21153238">
            <a:off x="334465" y="1178942"/>
            <a:ext cx="5300887" cy="55067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  </a:t>
            </a:r>
            <a:r>
              <a:rPr lang="ru-RU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Интерактивный </a:t>
            </a:r>
            <a:r>
              <a:rPr lang="ru-RU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спектакль (обучающая сказка) – один из самых эффективных методов обучения, лучшая среда для раскрытия и роста творческого потенциала, обогащения внутреннего мира ребенка, возможность обсуждения и советов.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Ситуационная </a:t>
            </a:r>
            <a:r>
              <a:rPr lang="ru-RU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представляет один из видов интерактивного обучения, методический прием, включающий совокупность условий, направленных на решение практически значимой ситуации, и способствующий развитию мотивации к познавательной деятельности.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</a:t>
            </a:r>
            <a:r>
              <a:rPr lang="ru-RU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исследования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один из основных путей познания, наиболее полно соответствующий природе ребенка и современным задачам обучения и воспитания.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Беседы</a:t>
            </a:r>
            <a:r>
              <a:rPr lang="ru-RU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рассказывание</a:t>
            </a:r>
            <a:r>
              <a:rPr lang="ru-RU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объяснение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быть использованы при реализации всех образовательных областей Программы.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7" name="Picture 5" descr="C:\Users\МАМА\Documents\Фото детский сад\IMG_20211203_075820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80000">
            <a:off x="6506616" y="427432"/>
            <a:ext cx="4388351" cy="5162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3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30478490_TF66931380" id="{DC75C98B-783C-4255-87B5-0120853E11B3}" vid="{F1DCB6F4-F218-4B29-83D3-19569F20917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F2E390-9EA7-455D-AC1E-A444746248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начальной школы</Template>
  <TotalTime>0</TotalTime>
  <Words>359</Words>
  <Application>Microsoft Office PowerPoint</Application>
  <PresentationFormat>Произвольный</PresentationFormat>
  <Paragraphs>80</Paragraphs>
  <Slides>19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разделитель</vt:lpstr>
      <vt:lpstr>Задачи реализации Программы Образовательные:</vt:lpstr>
      <vt:lpstr>Воспитательные:</vt:lpstr>
      <vt:lpstr>Слайд 6</vt:lpstr>
      <vt:lpstr>Серия «Занимательные финансы»</vt:lpstr>
      <vt:lpstr>Формы и методы работы</vt:lpstr>
      <vt:lpstr>Слайд 9</vt:lpstr>
      <vt:lpstr>Лэпбук « Юные Экономисты».</vt:lpstr>
      <vt:lpstr>Игры с монетками.</vt:lpstr>
      <vt:lpstr>Дидактические игры.</vt:lpstr>
      <vt:lpstr>Обучающие мультфильмы: серии «Смешарики», «Фиксики»,»Уроки Тётушки Совы» </vt:lpstr>
      <vt:lpstr>Что такое терминал?</vt:lpstr>
      <vt:lpstr>Что такое Банкомат?</vt:lpstr>
      <vt:lpstr>Супермаркет</vt:lpstr>
      <vt:lpstr>Дом, где «живут» деньги</vt:lpstr>
      <vt:lpstr>Работа с родителями.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2020-11-15T09:25:17Z</dcterms:created>
  <dcterms:modified xsi:type="dcterms:W3CDTF">2022-01-25T13:22:21Z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