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28"/>
  </p:notesMasterIdLst>
  <p:sldIdLst>
    <p:sldId id="256" r:id="rId2"/>
    <p:sldId id="285" r:id="rId3"/>
    <p:sldId id="269" r:id="rId4"/>
    <p:sldId id="270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57" r:id="rId19"/>
    <p:sldId id="260" r:id="rId20"/>
    <p:sldId id="263" r:id="rId21"/>
    <p:sldId id="268" r:id="rId22"/>
    <p:sldId id="266" r:id="rId23"/>
    <p:sldId id="267" r:id="rId24"/>
    <p:sldId id="264" r:id="rId25"/>
    <p:sldId id="265" r:id="rId26"/>
    <p:sldId id="262" r:id="rId27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17B917"/>
    <a:srgbClr val="BA9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97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478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overlay val="0"/>
      <c:txPr>
        <a:bodyPr/>
        <a:lstStyle/>
        <a:p>
          <a:pPr>
            <a:defRPr sz="1200" b="1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58D94486-7089-4AEB-A544-1FF5D76EBAD0}" type="presOf" srcId="{FF42EB97-A9C2-4027-897F-320BDB5D8DA4}" destId="{030CD297-84E8-4E49-9ABB-478F32FCB2BF}" srcOrd="0" destOrd="0" presId="urn:microsoft.com/office/officeart/2005/8/layout/arrow5"/>
    <dgm:cxn modelId="{485940CD-DBA3-4BF9-934D-33FD70E14442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A9E80424-2274-4CC7-B2CC-53B40F9AD072}" type="presOf" srcId="{3813348D-8369-46F9-A692-1586B98518B8}" destId="{23B4218A-5343-4C99-B81C-DD172993C80D}" srcOrd="0" destOrd="0" presId="urn:microsoft.com/office/officeart/2005/8/layout/arrow5"/>
    <dgm:cxn modelId="{1A01AF7C-A6F0-40B8-89A4-E79349884516}" type="presParOf" srcId="{030CD297-84E8-4E49-9ABB-478F32FCB2BF}" destId="{23B4218A-5343-4C99-B81C-DD172993C80D}" srcOrd="0" destOrd="0" presId="urn:microsoft.com/office/officeart/2005/8/layout/arrow5"/>
    <dgm:cxn modelId="{F078F205-D722-48BB-BC77-81A16642A8E5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90B57-9582-4541-9B16-CCE3A06677C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4727D-C642-41EF-9C13-7BC92C33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18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86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4AC0E-8D43-4F44-A191-591ABEB45C3A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2A941-52BB-4559-8FE8-6B4E744108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894E2-C936-45CE-B03F-9C4DEC5D996C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E43A6-22BD-421B-BFEE-F590E57BA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894E2-C936-45CE-B03F-9C4DEC5D996C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E43A6-22BD-421B-BFEE-F590E57BA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9509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894E2-C936-45CE-B03F-9C4DEC5D996C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E43A6-22BD-421B-BFEE-F590E57BA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795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894E2-C936-45CE-B03F-9C4DEC5D996C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E43A6-22BD-421B-BFEE-F590E57BA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632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894E2-C936-45CE-B03F-9C4DEC5D996C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E43A6-22BD-421B-BFEE-F590E57BA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74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515DDF-BD8C-422F-B934-47A1683698D4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2CC74-AFCC-4686-AB6E-6F46A06D7D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23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5090AA-568A-41E6-AFE0-D2110CCE8A5F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67FB9-B260-4395-8759-66BAF82B9F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6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B2E4B7-E606-421A-89A6-E662B94113FA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CB4C3-9E8C-4299-8F0A-F9DE659182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2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A5AB0-439B-404A-8B66-313271687CA9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4FC01-EE69-49FD-B5C7-014BF0ECE6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2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0D1603-CFBC-43A5-B6CE-E23AB3E6B3AC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CDA91-801C-4ACB-8846-E5DCD01B16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3745E-3B80-4DBA-B028-B3BFE3BC6941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2E202-5436-4130-94E3-FE694DCAD2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48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EA70DB-069F-4C9B-99DA-CE7279A7CCDD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E0E6D-49DB-42AC-997F-930166D5B2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0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D5857-BB0B-4BA5-AD60-BA2D8912EECD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EF46E-3655-4EBF-AF58-F082A0D6B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12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4855CB-3084-4579-9EDE-8640B40A68F4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92FF-7EBF-4D92-9787-A7F3D1BE67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79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108FB6-C8A4-4A03-A4B6-2BA1F9EFEB75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E5C79-D0FD-4A52-8C7E-353506A9E7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44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2894E2-C936-45CE-B03F-9C4DEC5D996C}" type="datetimeFigureOut">
              <a:rPr lang="ru-RU" smtClean="0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BBE43A6-22BD-421B-BFEE-F590E57BA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2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69" r:id="rId14"/>
    <p:sldLayoutId id="2147483970" r:id="rId15"/>
    <p:sldLayoutId id="21474839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1116013" y="1052736"/>
            <a:ext cx="7272337" cy="305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500"/>
              </a:spcAft>
              <a:buFont typeface="Arial" charset="0"/>
              <a:buNone/>
            </a:pP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дошкольное образовательное учреждение детский сад №17 «Белочка»</a:t>
            </a:r>
            <a:r>
              <a:rPr lang="ru-RU" altLang="ru-RU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altLang="ru-RU" sz="2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Aft>
                <a:spcPts val="500"/>
              </a:spcAft>
              <a:buFont typeface="Arial" charset="0"/>
              <a:buNone/>
            </a:pPr>
            <a:r>
              <a:rPr lang="ru-RU" altLang="ru-RU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Краткая презентация ОБРАЗОВАТЕЛЬНОЙ </a:t>
            </a:r>
            <a:r>
              <a:rPr lang="ru-RU" altLang="ru-RU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ПРОГРАММЫ ДОШКОЛЬНОГО </a:t>
            </a:r>
            <a:r>
              <a:rPr lang="ru-RU" altLang="ru-RU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ОБРАЗОВАТЕЛЬНОГО УЧРЕЖДЕНИЯ (ОП ДО)</a:t>
            </a:r>
            <a:endParaRPr lang="ru-RU" altLang="ru-RU" sz="2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Aft>
                <a:spcPts val="500"/>
              </a:spcAft>
              <a:buFont typeface="Arial" charset="0"/>
              <a:buNone/>
            </a:pPr>
            <a:r>
              <a:rPr lang="ru-RU" altLang="ru-RU" sz="28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С. Писцово. 2023</a:t>
            </a:r>
            <a:endParaRPr lang="ru-RU" altLang="ru-RU" sz="2800" b="1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104854"/>
            <a:ext cx="2260921" cy="2260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4237838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общеразвивающей  направленности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нормативным уровнем развития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(100 %)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 (ранний возраст)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(дошкольный возраст)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026060" y="3573016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6830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5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91851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</a:p>
          <a:p>
            <a:pPr indent="342900" algn="ctr">
              <a:spcAft>
                <a:spcPts val="0"/>
              </a:spcAft>
            </a:pP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Ивановском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12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24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2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80" y="1700808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1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395288" y="404813"/>
            <a:ext cx="8353425" cy="573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 Образовательная программа дошкольного образования муниципального </a:t>
            </a:r>
            <a:r>
              <a:rPr lang="ru-RU" altLang="ru-RU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казенного</a:t>
            </a:r>
            <a:r>
              <a:rPr lang="ru-RU" altLang="ru-RU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дошкольного </a:t>
            </a:r>
            <a:r>
              <a:rPr lang="ru-RU" altLang="ru-RU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образовательного учреждения </a:t>
            </a:r>
            <a:r>
              <a:rPr lang="ru-RU" altLang="ru-RU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детского сада №17 «Белочка»  (</a:t>
            </a:r>
            <a:r>
              <a:rPr lang="ru-RU" altLang="ru-RU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далее </a:t>
            </a: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Программа) – нормативно - управленческий документ, характеризующий специфику содержания образования, особенности организации </a:t>
            </a:r>
            <a:r>
              <a:rPr lang="ru-RU" sz="1600" b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воспитательно</a:t>
            </a:r>
            <a:r>
              <a:rPr lang="ru-RU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-образовательного  процесса, характер оказания образовательных услуг.</a:t>
            </a:r>
            <a:endParaRPr lang="ru-RU" altLang="ru-RU" sz="1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altLang="ru-RU" sz="1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altLang="ru-RU" sz="1400" b="1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altLang="ru-RU" sz="1600" b="1" dirty="0" smtClean="0">
                <a:latin typeface="Tahoma" pitchFamily="34" charset="0"/>
                <a:cs typeface="Tahoma" pitchFamily="34" charset="0"/>
              </a:rPr>
              <a:t>МКДОУ ДС №17 «Белочка» </a:t>
            </a:r>
            <a:r>
              <a:rPr lang="ru-RU" altLang="ru-RU" sz="1600" b="1" dirty="0">
                <a:latin typeface="Tahoma" pitchFamily="34" charset="0"/>
                <a:cs typeface="Tahoma" pitchFamily="34" charset="0"/>
              </a:rPr>
              <a:t>реализует Программу, разработанную в соответствии с: </a:t>
            </a:r>
          </a:p>
          <a:p>
            <a:pPr algn="just"/>
            <a:r>
              <a:rPr lang="ru-RU" altLang="ru-RU" sz="1600" b="1" dirty="0">
                <a:latin typeface="Tahoma" pitchFamily="34" charset="0"/>
                <a:cs typeface="Tahoma" pitchFamily="34" charset="0"/>
              </a:rPr>
              <a:t>•ФГОС дошкольного образования, утвержденным приказом Министерства  образования и науки РФ от 17.10.2013 г. № 1155;</a:t>
            </a:r>
          </a:p>
          <a:p>
            <a:pPr algn="just"/>
            <a:r>
              <a:rPr lang="ru-RU" altLang="ru-RU" sz="1600" b="1" dirty="0">
                <a:latin typeface="Tahoma" pitchFamily="34" charset="0"/>
                <a:cs typeface="Tahoma" pitchFamily="34" charset="0"/>
              </a:rPr>
              <a:t>•Федеральным законом от 29.12.2012 г. №273-ФЗ«Об образовании в  РФ».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  <a:p>
            <a:pPr algn="just">
              <a:spcAft>
                <a:spcPts val="500"/>
              </a:spcAft>
            </a:pPr>
            <a:endParaRPr lang="ru-RU" altLang="ru-RU" sz="1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ru-RU" altLang="ru-RU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Программа </a:t>
            </a:r>
            <a:r>
              <a:rPr lang="ru-RU" altLang="ru-RU" sz="1600" b="1" dirty="0">
                <a:latin typeface="Tahoma" pitchFamily="34" charset="0"/>
                <a:cs typeface="Tahoma" pitchFamily="34" charset="0"/>
              </a:rPr>
              <a:t>включает три основных раздела: целевой, содержательный и организационный, в каждом из которых отражается обязательная часть и часть, формируемая участниками образовательных отношений. </a:t>
            </a:r>
          </a:p>
          <a:p>
            <a:pPr algn="just">
              <a:spcAft>
                <a:spcPts val="500"/>
              </a:spcAft>
            </a:pPr>
            <a:endParaRPr lang="ru-RU" altLang="ru-RU" sz="1600" b="1" dirty="0">
              <a:latin typeface="Tahoma" pitchFamily="34" charset="0"/>
              <a:cs typeface="Tahoma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ru-RU" sz="1600" b="1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Цель реализации Программы 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—  создать в детском саду возможность для позитивной социализации и всестороннего развития ребенка раннего и дошкольного возраста в адекватных его возрасту детских видах деятельности.</a:t>
            </a:r>
            <a:endParaRPr lang="ru-RU" altLang="ru-RU" sz="1600" b="1" i="1" dirty="0">
              <a:latin typeface="Tahoma" pitchFamily="34" charset="0"/>
              <a:cs typeface="Tahoma" pitchFamily="34" charset="0"/>
            </a:endParaRPr>
          </a:p>
          <a:p>
            <a:pPr algn="just">
              <a:spcAft>
                <a:spcPts val="500"/>
              </a:spcAft>
            </a:pPr>
            <a:endParaRPr lang="ru-RU" altLang="ru-RU" sz="1600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179388" y="333375"/>
            <a:ext cx="85693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ru-RU" altLang="ru-RU" sz="1600" b="1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323850" y="404813"/>
            <a:ext cx="842486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Категории детей, на которых ориентирована  Программа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МКДОУ ДС №17 «Белочка»:</a:t>
            </a:r>
            <a:endParaRPr lang="ru-RU" b="1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6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В ДОУ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работают </a:t>
            </a: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3 разновозрастные группы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общеразвивающей направленности:</a:t>
            </a:r>
          </a:p>
          <a:p>
            <a:pPr algn="just"/>
            <a:endParaRPr lang="ru-RU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866012"/>
              </p:ext>
            </p:extLst>
          </p:nvPr>
        </p:nvGraphicFramePr>
        <p:xfrm>
          <a:off x="468312" y="2348880"/>
          <a:ext cx="7991475" cy="3251181"/>
        </p:xfrm>
        <a:graphic>
          <a:graphicData uri="http://schemas.openxmlformats.org/drawingml/2006/table">
            <a:tbl>
              <a:tblPr/>
              <a:tblGrid>
                <a:gridCol w="2663825"/>
                <a:gridCol w="2663825"/>
                <a:gridCol w="2663825"/>
              </a:tblGrid>
              <a:tr h="298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Группа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Возраст детей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Количество детей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</a:tr>
              <a:tr h="870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ясельно-младшая группа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 1,5 до 3 лет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</a:tr>
              <a:tr h="867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Младше-средняя группа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 3 до 5 лет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</a:tr>
              <a:tr h="1215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Старше-подготовительная группа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 5 до 7 лет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3114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дс17белочка.комсомольский-роо.рф/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tinybrowser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/___-_2023.pdf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2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431800" y="181958"/>
            <a:ext cx="82804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охватывают  следующие направления развития детей (образовательные области):</a:t>
            </a:r>
          </a:p>
          <a:p>
            <a:pPr algn="just"/>
            <a:endParaRPr lang="ru-RU" altLang="ru-RU" sz="1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altLang="ru-RU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Социально-коммуникативное развитие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направлено на усвоение норм и ценностей, принятых в обществе, включая моральные и нравственные ценности;  развитие общения и взаимодействия ребенка со взрослыми и сверстниками; становление самостоятельности;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детском саду; формирование позитивных установок к различным видам труда и творчества; формирование основ безопасного поведения в быту, социуме, природе. </a:t>
            </a:r>
          </a:p>
          <a:p>
            <a:pPr algn="just"/>
            <a:r>
              <a:rPr lang="ru-RU" altLang="ru-RU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Познавательное развитие</a:t>
            </a:r>
            <a:r>
              <a:rPr lang="ru-RU" alt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1600" b="1" dirty="0">
                <a:latin typeface="Tahoma" pitchFamily="34" charset="0"/>
                <a:cs typeface="Tahoma" pitchFamily="34" charset="0"/>
              </a:rPr>
              <a:t>предполагает развитие интересов детей, любознательности; формирование познавательных действий, становление сознания; 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мира.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49263" y="333375"/>
            <a:ext cx="82804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Речевое развитие </a:t>
            </a:r>
            <a:r>
              <a:rPr lang="ru-RU" sz="1600" b="1">
                <a:latin typeface="Tahoma" pitchFamily="34" charset="0"/>
                <a:cs typeface="Tahoma" pitchFamily="34" charset="0"/>
              </a:rPr>
              <a:t>включает владение речью как средством общения и культуры;   обогащение активного словаря;  развитие связной, грамматически правильной диалогической и монологической речи;  развитие речевого творчества;  развитие звуковой и интонационной культуры речи, фонематического слуха;  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  </a:t>
            </a:r>
          </a:p>
          <a:p>
            <a:pPr algn="just"/>
            <a:r>
              <a:rPr lang="ru-RU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Художественно-эстетическое развитие </a:t>
            </a:r>
            <a:r>
              <a:rPr lang="ru-RU" sz="1600" b="1">
                <a:latin typeface="Tahoma" pitchFamily="34" charset="0"/>
                <a:cs typeface="Tahoma" pitchFamily="34" charset="0"/>
              </a:rPr>
              <a:t>предполагает  развитие предпосылок ценностно-смыслового восприятия и понимания произведений искусства (словесного, музыкального, изобразительного), мира природы;   становление эстетического отношения к окружающему миру;  формирование элементарных представлений о видах искусства;  восприятие музыки, художественной литературы, фольклора; 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 </a:t>
            </a:r>
          </a:p>
          <a:p>
            <a:pPr algn="just"/>
            <a:r>
              <a:rPr lang="ru-RU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Физическое развитие </a:t>
            </a:r>
            <a:r>
              <a:rPr lang="ru-RU" sz="1600" b="1">
                <a:latin typeface="Tahoma" pitchFamily="34" charset="0"/>
                <a:cs typeface="Tahoma" pitchFamily="34" charset="0"/>
              </a:rPr>
              <a:t>включает приобретение опыта в двигательной деятельности детей, развитие физических качеств, способствующих правильному формированию всего организма; формирование начальных представлений о некоторых видах спорта;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89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19216"/>
              </p:ext>
            </p:extLst>
          </p:nvPr>
        </p:nvGraphicFramePr>
        <p:xfrm>
          <a:off x="395536" y="1628800"/>
          <a:ext cx="6336704" cy="4212714"/>
        </p:xfrm>
        <a:graphic>
          <a:graphicData uri="http://schemas.openxmlformats.org/drawingml/2006/table">
            <a:tbl>
              <a:tblPr/>
              <a:tblGrid>
                <a:gridCol w="1491392"/>
                <a:gridCol w="2588366"/>
                <a:gridCol w="2256946"/>
              </a:tblGrid>
              <a:tr h="986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Направления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Программы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Обоснованность выбора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1454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Познавательное развитие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С. Н. Николаева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«Юный эколог»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Формирование осознанно-правильного отношения детей              к природе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1684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О.Л.Князева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М.Д.Маханева</a:t>
                      </a:r>
                      <a:endParaRPr lang="ru-RU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Приобщение к истокам русской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народной культуры»</a:t>
                      </a:r>
                      <a:endParaRPr lang="ru-RU" sz="14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Определяет новые ориентиры в нравственно-патриотическом воспитании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sp>
        <p:nvSpPr>
          <p:cNvPr id="18452" name="Rectangle 1"/>
          <p:cNvSpPr>
            <a:spLocks noChangeArrowheads="1"/>
          </p:cNvSpPr>
          <p:nvPr/>
        </p:nvSpPr>
        <p:spPr bwMode="auto">
          <a:xfrm>
            <a:off x="679450" y="242888"/>
            <a:ext cx="74898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Используемые парциальные образовательные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371475" y="333375"/>
            <a:ext cx="8280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Характеристика взаимодействия  педагогического коллектива с семьями воспитанников </a:t>
            </a:r>
          </a:p>
          <a:p>
            <a:pPr algn="just"/>
            <a:endParaRPr lang="ru-RU" sz="1600" b="1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Взаимодействие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с родителями рассматривается нами как  социальное партнерство, что позволяет  добиваться результатов в воспитании и обучении детей, подготовке к обучению в школе.</a:t>
            </a: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Цель: 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сделать родителей активными участниками педагогического процесса, оказав им помощь в реализации  ответственности за воспитание и обучение детей.  </a:t>
            </a: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Основные принципы в работе с семьями воспитанников: </a:t>
            </a:r>
          </a:p>
          <a:p>
            <a:pPr eaLnBrk="0" hangingPunct="0"/>
            <a:r>
              <a:rPr lang="ru-RU" sz="1600" b="1" dirty="0">
                <a:latin typeface="Tahoma" pitchFamily="34" charset="0"/>
                <a:cs typeface="Tahoma" pitchFamily="34" charset="0"/>
              </a:rPr>
              <a:t>-открытость детского сада для семьи; </a:t>
            </a:r>
          </a:p>
          <a:p>
            <a:pPr eaLnBrk="0" hangingPunct="0"/>
            <a:r>
              <a:rPr lang="ru-RU" sz="1600" b="1" dirty="0">
                <a:latin typeface="Tahoma" pitchFamily="34" charset="0"/>
                <a:cs typeface="Tahoma" pitchFamily="34" charset="0"/>
              </a:rPr>
              <a:t>-сотрудничество и взаимодействие педагогов и родителей в воспитании детей, а не наставничество. Сотрудничество – это общение «на равных», где никому не принадлежит привилегия указывать, контролировать, оценивать. Взаимодействие -  способ организации совместной деятельности, которая осуществляется на основании социальной перцепции и с помощью общения; </a:t>
            </a:r>
          </a:p>
          <a:p>
            <a:pPr eaLnBrk="0" hangingPunct="0"/>
            <a:r>
              <a:rPr lang="ru-RU" sz="1600" b="1" dirty="0">
                <a:latin typeface="Tahoma" pitchFamily="34" charset="0"/>
                <a:cs typeface="Tahoma" pitchFamily="34" charset="0"/>
              </a:rPr>
              <a:t>-создание единой развивающей среды, обеспечивающей единые подходы к развитию личности в семье и детском коллективе;</a:t>
            </a:r>
          </a:p>
          <a:p>
            <a:r>
              <a:rPr lang="ru-RU" sz="1600" b="1" dirty="0">
                <a:latin typeface="Tahoma" pitchFamily="34" charset="0"/>
                <a:cs typeface="Tahoma" pitchFamily="34" charset="0"/>
              </a:rPr>
              <a:t>-доброжелательный стиль общения педагогов с родителями;</a:t>
            </a:r>
          </a:p>
          <a:p>
            <a:r>
              <a:rPr lang="ru-RU" sz="1600" b="1" dirty="0">
                <a:latin typeface="Tahoma" pitchFamily="34" charset="0"/>
                <a:cs typeface="Tahoma" pitchFamily="34" charset="0"/>
              </a:rPr>
              <a:t>-индивидуальный подход к каждой семье;</a:t>
            </a:r>
          </a:p>
          <a:p>
            <a:r>
              <a:rPr lang="ru-RU" sz="1600" b="1" dirty="0">
                <a:latin typeface="Tahoma" pitchFamily="34" charset="0"/>
                <a:cs typeface="Tahoma" pitchFamily="34" charset="0"/>
              </a:rPr>
              <a:t>- системность и последовательность;</a:t>
            </a:r>
          </a:p>
          <a:p>
            <a:r>
              <a:rPr lang="ru-RU" sz="1600" b="1" dirty="0">
                <a:latin typeface="Tahoma" pitchFamily="34" charset="0"/>
                <a:cs typeface="Tahoma" pitchFamily="34" charset="0"/>
              </a:rPr>
              <a:t>-серьезная подготовка к мероприятиям.</a:t>
            </a:r>
          </a:p>
          <a:p>
            <a:pPr algn="just"/>
            <a:endParaRPr lang="ru-RU" sz="1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288" y="908050"/>
          <a:ext cx="8261350" cy="5555555"/>
        </p:xfrm>
        <a:graphic>
          <a:graphicData uri="http://schemas.openxmlformats.org/drawingml/2006/table">
            <a:tbl>
              <a:tblPr/>
              <a:tblGrid>
                <a:gridCol w="4157662"/>
                <a:gridCol w="4103688"/>
              </a:tblGrid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 этап – Ознакомительный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9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Педагоги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Родители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Сбор информации (первое общение; беседа, наблюдение,  анализ полученных результатов,  анализ   типа семей)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Сбор информации (знакомство   с   детским садом    (адаптация)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 этап – Общепрофилактический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9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Наглядная агитация (стенды, консультации, родительская газета, информационные проспекты, буклеты)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Встреча со специалистами. Просмотр открытых занятий,  мероприятий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 этап – Индивидуальная работа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9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Знакомство с опытом семейного воспитания, традициями, фотовыставки, «День матери»,  творческая мастерская.   Выбор содержания, форм с семьей  ребенка.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Получение консультативно-  индивидуальной  помощи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 этап – Интегративный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9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Совместные мероприятия  (досуги,  праздники, круглые столы, «Недели здоровья», конкурсы,  выставки, вечер вопросов  и ответов.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Совместное обсуждение проблем, участие в совместных делах, деловые игры, дискуссионный клуб.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</a:tbl>
          </a:graphicData>
        </a:graphic>
      </p:graphicFrame>
      <p:sp>
        <p:nvSpPr>
          <p:cNvPr id="21537" name="Rectangle 1"/>
          <p:cNvSpPr>
            <a:spLocks noChangeArrowheads="1"/>
          </p:cNvSpPr>
          <p:nvPr/>
        </p:nvSpPr>
        <p:spPr bwMode="auto">
          <a:xfrm>
            <a:off x="1331913" y="327025"/>
            <a:ext cx="669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Система работы с семьями</a:t>
            </a:r>
          </a:p>
          <a:p>
            <a:pPr algn="ctr" eaLnBrk="0" hangingPunct="0"/>
            <a:endParaRPr lang="ru-RU" altLang="ru-RU" sz="16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468313" y="336550"/>
            <a:ext cx="82804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Формы  работы  с  родителями</a:t>
            </a:r>
            <a:r>
              <a:rPr lang="ru-RU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1600" b="1" dirty="0">
                <a:latin typeface="Tahoma" pitchFamily="34" charset="0"/>
                <a:cs typeface="Tahoma" pitchFamily="34" charset="0"/>
              </a:rPr>
              <a:t>-проведение  общих  родительских  собраний;</a:t>
            </a:r>
          </a:p>
          <a:p>
            <a:pPr algn="just"/>
            <a:r>
              <a:rPr lang="ru-RU" sz="1600" b="1" dirty="0">
                <a:latin typeface="Tahoma" pitchFamily="34" charset="0"/>
                <a:cs typeface="Tahoma" pitchFamily="34" charset="0"/>
              </a:rPr>
              <a:t>-педагогические  беседы  с  родителями  (индивидуальные и  групповые);</a:t>
            </a:r>
          </a:p>
          <a:p>
            <a:pPr algn="just"/>
            <a:r>
              <a:rPr lang="ru-RU" sz="1600" b="1" dirty="0">
                <a:latin typeface="Tahoma" pitchFamily="34" charset="0"/>
                <a:cs typeface="Tahoma" pitchFamily="34" charset="0"/>
              </a:rPr>
              <a:t>-дни  открытых  дверей;</a:t>
            </a:r>
          </a:p>
          <a:p>
            <a:pPr algn="just"/>
            <a:r>
              <a:rPr lang="ru-RU" sz="1600" b="1" dirty="0">
                <a:latin typeface="Tahoma" pitchFamily="34" charset="0"/>
                <a:cs typeface="Tahoma" pitchFamily="34" charset="0"/>
              </a:rPr>
              <a:t>-совместные  непосредственно образовательная деятельность, праздники, досуги, экологические  вечера, спортивные  соревнования,  дни  здоровья;</a:t>
            </a:r>
          </a:p>
          <a:p>
            <a:pPr algn="just"/>
            <a:r>
              <a:rPr lang="ru-RU" sz="1600" b="1" dirty="0">
                <a:latin typeface="Tahoma" pitchFamily="34" charset="0"/>
                <a:cs typeface="Tahoma" pitchFamily="34" charset="0"/>
              </a:rPr>
              <a:t>-консультации  по  вопросам  адаптации  ребёнка к  детскому  саду, развитие  речи и  речевой  коммуникации  по  развитию  у  детей  любознательности,  воображения,  креативности и  др.;</a:t>
            </a:r>
          </a:p>
          <a:p>
            <a:pPr algn="just"/>
            <a:r>
              <a:rPr lang="ru-RU" sz="1600" b="1" dirty="0">
                <a:latin typeface="Tahoma" pitchFamily="34" charset="0"/>
                <a:cs typeface="Tahoma" pitchFamily="34" charset="0"/>
              </a:rPr>
              <a:t>-составление  банка  данных  о семьях  воспитанников;</a:t>
            </a:r>
          </a:p>
          <a:p>
            <a:pPr algn="just"/>
            <a:r>
              <a:rPr lang="ru-RU" sz="1600" b="1" dirty="0">
                <a:latin typeface="Tahoma" pitchFamily="34" charset="0"/>
                <a:cs typeface="Tahoma" pitchFamily="34" charset="0"/>
              </a:rPr>
              <a:t>-оформление  материала  для  родителей  по  вопросам  психологической  помощи.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Направления работы  с семьей:</a:t>
            </a:r>
          </a:p>
          <a:p>
            <a:pPr algn="ctr"/>
            <a:endParaRPr lang="ru-RU" sz="1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ru-RU" sz="1600" b="1" dirty="0">
                <a:latin typeface="Tahoma" pitchFamily="34" charset="0"/>
                <a:cs typeface="Tahoma" pitchFamily="34" charset="0"/>
              </a:rPr>
              <a:t>-ознакомление родителей с содержанием и методикой учебно-воспитательного процесса;</a:t>
            </a:r>
          </a:p>
          <a:p>
            <a:pPr eaLnBrk="0" hangingPunct="0"/>
            <a:r>
              <a:rPr lang="ru-RU" sz="1600" b="1" dirty="0">
                <a:latin typeface="Tahoma" pitchFamily="34" charset="0"/>
                <a:cs typeface="Tahoma" pitchFamily="34" charset="0"/>
              </a:rPr>
              <a:t>-психолого-педагогическое просвещение; </a:t>
            </a:r>
          </a:p>
          <a:p>
            <a:pPr eaLnBrk="0" hangingPunct="0"/>
            <a:r>
              <a:rPr lang="ru-RU" sz="1600" b="1" dirty="0">
                <a:latin typeface="Tahoma" pitchFamily="34" charset="0"/>
                <a:cs typeface="Tahoma" pitchFamily="34" charset="0"/>
              </a:rPr>
              <a:t>-вовлечение родителей в совместную  с детьми и педагогами деятельность;</a:t>
            </a:r>
          </a:p>
          <a:p>
            <a:pPr eaLnBrk="0" hangingPunct="0"/>
            <a:r>
              <a:rPr lang="ru-RU" sz="1600" b="1" dirty="0">
                <a:latin typeface="Tahoma" pitchFamily="34" charset="0"/>
                <a:cs typeface="Tahoma" pitchFamily="34" charset="0"/>
              </a:rPr>
              <a:t>-помощь семьям, испытывающим какие-либо трудности; </a:t>
            </a:r>
          </a:p>
          <a:p>
            <a:pPr eaLnBrk="0" hangingPunct="0"/>
            <a:r>
              <a:rPr lang="ru-RU" sz="1600" b="1" dirty="0">
                <a:latin typeface="Tahoma" pitchFamily="34" charset="0"/>
                <a:cs typeface="Tahoma" pitchFamily="34" charset="0"/>
              </a:rPr>
              <a:t>-взаимодействие педагогов с общественными организациями родителей.</a:t>
            </a:r>
          </a:p>
          <a:p>
            <a:pPr algn="just"/>
            <a:endParaRPr lang="ru-RU" sz="1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4"/>
          <p:cNvSpPr>
            <a:spLocks noChangeArrowheads="1"/>
          </p:cNvSpPr>
          <p:nvPr/>
        </p:nvSpPr>
        <p:spPr bwMode="auto">
          <a:xfrm>
            <a:off x="323850" y="404813"/>
            <a:ext cx="856932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Учредитель                              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Департамент образования Ивановской области 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Полное наименование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           Муниципальное </a:t>
            </a: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казенное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дошкольное    </a:t>
            </a:r>
          </a:p>
          <a:p>
            <a:r>
              <a:rPr lang="ru-RU" sz="1600" b="1" dirty="0">
                <a:latin typeface="Tahoma" pitchFamily="34" charset="0"/>
                <a:cs typeface="Tahoma" pitchFamily="34" charset="0"/>
              </a:rPr>
              <a:t>                                                    образовательное учреждение д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ru-RU" sz="1600" b="1" dirty="0" err="1">
                <a:latin typeface="Tahoma" pitchFamily="34" charset="0"/>
                <a:cs typeface="Tahoma" pitchFamily="34" charset="0"/>
              </a:rPr>
              <a:t>тский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 сад </a:t>
            </a:r>
          </a:p>
          <a:p>
            <a:r>
              <a:rPr lang="ru-RU" sz="1600" b="1" dirty="0">
                <a:latin typeface="Tahoma" pitchFamily="34" charset="0"/>
                <a:cs typeface="Tahoma" pitchFamily="34" charset="0"/>
              </a:rPr>
              <a:t>                                                    </a:t>
            </a: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 №17 «Белочка»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Краткое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  </a:t>
            </a:r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наименование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         </a:t>
            </a: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МКДОУ ДС №17 «Белочка»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  <a:p>
            <a:r>
              <a:rPr lang="ru-RU" sz="16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И.о</a:t>
            </a:r>
            <a:r>
              <a:rPr lang="ru-RU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 заведующей</a:t>
            </a: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                      Фролова Марина Львовна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Адрес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                                        </a:t>
            </a: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155130,  Ивановская область, Комсомольский               район, село Писцово, ул. Красная Слобода, д.7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Телефон/факс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                          </a:t>
            </a: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84935228492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Электронный адрес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              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ds17_komsmr@ivreg</a:t>
            </a: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sz="1600" b="1" dirty="0" err="1" smtClean="0">
                <a:latin typeface="Tahoma" pitchFamily="34" charset="0"/>
                <a:cs typeface="Tahoma" pitchFamily="34" charset="0"/>
              </a:rPr>
              <a:t>ru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  <a:p>
            <a:endParaRPr lang="ru-RU" sz="16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284984"/>
            <a:ext cx="4429286" cy="3321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469160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/>
              <a:t>Программа направлена на выполнение</a:t>
            </a:r>
            <a:br>
              <a:rPr lang="ru-RU" sz="1600" dirty="0" smtClean="0"/>
            </a:br>
            <a:r>
              <a:rPr lang="ru-RU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  <a:br>
              <a:rPr lang="ru-RU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07.05.2018 № 204 «О национальных целях и стратегических задачах развития Российской Федерации на период до 2024 года», </a:t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21.07.2020 № 474 «О национальных целях развития Российской Федерации на период до 2030 года»,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02.07.2021 № 400 «О Стратегии национальной безопасности Российской Федерации», </a:t>
            </a: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7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533968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</a:rPr>
              <a:t>Программа позволяет реализовать:</a:t>
            </a: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1) Обучение и воспитание ребенка дошкольного возраста как гражданина Российской Федерации, </a:t>
            </a:r>
            <a:r>
              <a:rPr lang="ru-RU" sz="1400" dirty="0" smtClean="0">
                <a:solidFill>
                  <a:srgbClr val="C00000"/>
                </a:solidFill>
              </a:rPr>
              <a:t>формирование основ его гражданской и культурной идентичности </a:t>
            </a:r>
            <a:r>
              <a:rPr lang="ru-RU" sz="1400" dirty="0" smtClean="0">
                <a:solidFill>
                  <a:schemeClr val="tx1"/>
                </a:solidFill>
              </a:rPr>
              <a:t>на соответствующем его возрасту содержании доступными средствами;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2) создание </a:t>
            </a:r>
            <a:r>
              <a:rPr lang="ru-RU" sz="1400" dirty="0" smtClean="0">
                <a:solidFill>
                  <a:srgbClr val="C00000"/>
                </a:solidFill>
              </a:rPr>
              <a:t>единого ядра содержания дошкольного образования </a:t>
            </a:r>
            <a:r>
              <a:rPr lang="ru-RU" sz="1400" dirty="0" smtClean="0">
                <a:solidFill>
                  <a:schemeClr val="tx1"/>
                </a:solidFill>
              </a:rPr>
              <a:t>(далее – ДО),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3) создание единого</a:t>
            </a:r>
            <a:r>
              <a:rPr lang="ru-RU" sz="1400" dirty="0" smtClean="0"/>
              <a:t> </a:t>
            </a:r>
            <a:r>
              <a:rPr lang="ru-RU" alt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19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5699720"/>
          </a:xfrm>
        </p:spPr>
        <p:txBody>
          <a:bodyPr>
            <a:normAutofit/>
          </a:bodyPr>
          <a:lstStyle/>
          <a:p>
            <a:pPr indent="540385">
              <a:tabLst>
                <a:tab pos="90170" algn="l"/>
              </a:tabLst>
            </a:pP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00" dirty="0">
                <a:solidFill>
                  <a:srgbClr val="C00000"/>
                </a:solidFill>
                <a:ea typeface="Times New Roman" panose="02020603050405020304" pitchFamily="18" charset="0"/>
              </a:rPr>
              <a:t/>
            </a:r>
            <a:br>
              <a:rPr lang="ru-RU" sz="1000" dirty="0">
                <a:solidFill>
                  <a:srgbClr val="C00000"/>
                </a:solidFill>
                <a:ea typeface="Times New Roman" panose="02020603050405020304" pitchFamily="18" charset="0"/>
              </a:rPr>
            </a:br>
            <a:r>
              <a:rPr lang="ru-RU" sz="10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/>
            </a:r>
            <a:br>
              <a:rPr lang="ru-RU" sz="1000" dirty="0" smtClean="0">
                <a:solidFill>
                  <a:srgbClr val="C00000"/>
                </a:solidFill>
                <a:ea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000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2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7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79277" y="1107279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6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82156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2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395536" y="980728"/>
            <a:ext cx="8200953" cy="381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400462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554</TotalTime>
  <Words>2205</Words>
  <Application>Microsoft Office PowerPoint</Application>
  <PresentationFormat>Экран (4:3)</PresentationFormat>
  <Paragraphs>245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8" baseType="lpstr">
      <vt:lpstr>Arial Unicode MS</vt:lpstr>
      <vt:lpstr>SimSun</vt:lpstr>
      <vt:lpstr>Arial</vt:lpstr>
      <vt:lpstr>Calibri</vt:lpstr>
      <vt:lpstr>Mangal</vt:lpstr>
      <vt:lpstr>Symbol</vt:lpstr>
      <vt:lpstr>Tahoma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Программа направлена на выполнение Указов Президента Российской Федерации: - от 07.05.2018 № 204 «О национальных целях и стратегических задачах развития Российской Федерации на период до 2024 года»,  - от 21.07.2020 № 474 «О национальных целях развития Российской Федерации на период до 2030 года»,  - от 02.07.2021 № 400 «О Стратегии национальной безопасности Российской Федерации»,  - от 09.11.2022 № 809 «Об утверждении Основ государственной политики по сохранению и укреплению традиционных российских духовно-нравственных ценностей» </vt:lpstr>
      <vt:lpstr>Программа позволяет реализовать:  1) Обучение 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  2) создание единого ядра содержания дошкольного образования (далее – ДО),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  3) 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организацию, обеспечивающего ребенку и его  родителям (законным представителям) равные, качественные условия ДО, вне зависимости от места  проживания. </vt:lpstr>
      <vt:lpstr> Цель Программы -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   Задачи разработаны на основе ФГОС ДО (п.1.6. ФГОС ДО), уточнены и расширены в ФОП ДО.   Новые задачи (п.14.2. ФОП ДО) - обеспечение единых для РФ содержания ДО и планируемых результатов освоения образовательной программы ДО; 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 - построение (структурирование) содержания образовательной деятельности на основе учета возрастных и индивидуальных особенностей развития.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садик</dc:creator>
  <cp:lastModifiedBy>римма</cp:lastModifiedBy>
  <cp:revision>115</cp:revision>
  <cp:lastPrinted>2020-08-10T12:15:54Z</cp:lastPrinted>
  <dcterms:created xsi:type="dcterms:W3CDTF">2015-03-09T14:56:30Z</dcterms:created>
  <dcterms:modified xsi:type="dcterms:W3CDTF">2024-02-29T08:20:05Z</dcterms:modified>
</cp:coreProperties>
</file>