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6" r:id="rId1"/>
  </p:sldMasterIdLst>
  <p:notesMasterIdLst>
    <p:notesMasterId r:id="rId19"/>
  </p:notesMasterIdLst>
  <p:sldIdLst>
    <p:sldId id="256" r:id="rId2"/>
    <p:sldId id="257" r:id="rId3"/>
    <p:sldId id="260" r:id="rId4"/>
    <p:sldId id="259" r:id="rId5"/>
    <p:sldId id="258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3" r:id="rId18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A2E40"/>
    <a:srgbClr val="69A1AB"/>
    <a:srgbClr val="43251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69" d="100"/>
          <a:sy n="69" d="100"/>
        </p:scale>
        <p:origin x="-1254" y="-90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C03529-5996-4A9C-A277-6684F4CBAA99}" type="datetimeFigureOut">
              <a:rPr lang="ru-RU" smtClean="0"/>
              <a:t>19.06.2023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1C94C2-4A68-4567-B0DE-BA01E9F10E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02001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1C94C2-4A68-4567-B0DE-BA01E9F10ECD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95340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56041" y="1788454"/>
            <a:ext cx="6793499" cy="2098226"/>
          </a:xfrm>
        </p:spPr>
        <p:txBody>
          <a:bodyPr anchor="b">
            <a:noAutofit/>
          </a:bodyPr>
          <a:lstStyle>
            <a:lvl1pPr algn="ctr">
              <a:defRPr sz="6000" cap="all" baseline="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77425" y="3956281"/>
            <a:ext cx="5550735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bg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11697" y="6453386"/>
            <a:ext cx="1306455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57667A5F-45F8-40BF-9F12-C02CA3DAE93E}" type="datetimeFigureOut">
              <a:rPr lang="ru-RU" smtClean="0"/>
              <a:t>19.06.2023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99545" y="6453386"/>
            <a:ext cx="5706494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87430" y="6453386"/>
            <a:ext cx="1296987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B9CD1A4-0E59-4DC0-901E-CAC0CF561E76}" type="slidenum">
              <a:rPr lang="ru-RU" smtClean="0"/>
              <a:t>‹#›</a:t>
            </a:fld>
            <a:endParaRPr lang="ru-RU"/>
          </a:p>
        </p:txBody>
      </p:sp>
      <p:grpSp>
        <p:nvGrpSpPr>
          <p:cNvPr id="8" name="Group 7"/>
          <p:cNvGrpSpPr/>
          <p:nvPr/>
        </p:nvGrpSpPr>
        <p:grpSpPr>
          <a:xfrm>
            <a:off x="611697" y="744470"/>
            <a:ext cx="8672721" cy="5349671"/>
            <a:chOff x="564643" y="744469"/>
            <a:chExt cx="8005589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6113972" y="1685652"/>
              <a:ext cx="2456260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357"/>
                  </a:lnTo>
                  <a:lnTo>
                    <a:pt x="8761" y="935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564643" y="744469"/>
              <a:ext cx="2456505" cy="4408488"/>
            </a:xfrm>
            <a:custGeom>
              <a:avLst/>
              <a:gdLst/>
              <a:ahLst/>
              <a:cxnLst/>
              <a:rect l="l" t="t" r="r" b="b"/>
              <a:pathLst>
                <a:path w="10001" h="10000">
                  <a:moveTo>
                    <a:pt x="8762" y="0"/>
                  </a:moveTo>
                  <a:lnTo>
                    <a:pt x="10001" y="0"/>
                  </a:lnTo>
                  <a:lnTo>
                    <a:pt x="10001" y="10000"/>
                  </a:lnTo>
                  <a:lnTo>
                    <a:pt x="1" y="10000"/>
                  </a:lnTo>
                  <a:cubicBezTo>
                    <a:pt x="-2" y="9766"/>
                    <a:pt x="4" y="9586"/>
                    <a:pt x="1" y="9352"/>
                  </a:cubicBezTo>
                  <a:lnTo>
                    <a:pt x="8762" y="9346"/>
                  </a:lnTo>
                  <a:lnTo>
                    <a:pt x="8762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22345273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4425" y="2295527"/>
            <a:ext cx="7800975" cy="357187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67A5F-45F8-40BF-9F12-C02CA3DAE93E}" type="datetimeFigureOut">
              <a:rPr lang="ru-RU" smtClean="0"/>
              <a:t>19.06.2023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D1A4-0E59-4DC0-901E-CAC0CF561E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06568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54197" y="624156"/>
            <a:ext cx="1615196" cy="52432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4425" y="624156"/>
            <a:ext cx="6201569" cy="52432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67A5F-45F8-40BF-9F12-C02CA3DAE93E}" type="datetimeFigureOut">
              <a:rPr lang="ru-RU" smtClean="0"/>
              <a:t>19.06.2023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D1A4-0E59-4DC0-901E-CAC0CF561E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36395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67A5F-45F8-40BF-9F12-C02CA3DAE93E}" type="datetimeFigureOut">
              <a:rPr lang="ru-RU" smtClean="0"/>
              <a:t>19.06.2023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D1A4-0E59-4DC0-901E-CAC0CF561E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64760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1583" y="1301362"/>
            <a:ext cx="7810539" cy="2852737"/>
          </a:xfrm>
        </p:spPr>
        <p:txBody>
          <a:bodyPr anchor="b">
            <a:normAutofit/>
          </a:bodyPr>
          <a:lstStyle>
            <a:lvl1pPr algn="r">
              <a:defRPr sz="6000" cap="all" baseline="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1583" y="4216328"/>
            <a:ext cx="7810539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tx2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0363" y="6453386"/>
            <a:ext cx="1318208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7667A5F-45F8-40BF-9F12-C02CA3DAE93E}" type="datetimeFigureOut">
              <a:rPr lang="ru-RU" smtClean="0"/>
              <a:t>19.06.2023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99754" y="6453386"/>
            <a:ext cx="5706494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87430" y="6453386"/>
            <a:ext cx="1296987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B9CD1A4-0E59-4DC0-901E-CAC0CF561E76}" type="slidenum">
              <a:rPr lang="ru-RU" smtClean="0"/>
              <a:t>‹#›</a:t>
            </a:fld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6623470" y="1685652"/>
            <a:ext cx="2660948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8" name="Freeform 7" title="Crop Mark"/>
          <p:cNvSpPr/>
          <p:nvPr/>
        </p:nvSpPr>
        <p:spPr bwMode="auto">
          <a:xfrm>
            <a:off x="6623470" y="1685652"/>
            <a:ext cx="2660948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09567006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4425" y="2286001"/>
            <a:ext cx="3613827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01890" y="2286001"/>
            <a:ext cx="3613827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67A5F-45F8-40BF-9F12-C02CA3DAE93E}" type="datetimeFigureOut">
              <a:rPr lang="ru-RU" smtClean="0"/>
              <a:t>19.06.2023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D1A4-0E59-4DC0-901E-CAC0CF561E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6816136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4425" y="685800"/>
            <a:ext cx="7800975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4425" y="2340230"/>
            <a:ext cx="3613827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2400" b="0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4425" y="3305209"/>
            <a:ext cx="3613826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301573" y="2349754"/>
            <a:ext cx="3613827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2400" b="0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01573" y="3305209"/>
            <a:ext cx="3613827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67A5F-45F8-40BF-9F12-C02CA3DAE93E}" type="datetimeFigureOut">
              <a:rPr lang="ru-RU" smtClean="0"/>
              <a:t>19.06.2023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D1A4-0E59-4DC0-901E-CAC0CF561E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9647806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67A5F-45F8-40BF-9F12-C02CA3DAE93E}" type="datetimeFigureOut">
              <a:rPr lang="ru-RU" smtClean="0"/>
              <a:t>19.06.2023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D1A4-0E59-4DC0-901E-CAC0CF561E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20707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67A5F-45F8-40BF-9F12-C02CA3DAE93E}" type="datetimeFigureOut">
              <a:rPr lang="ru-RU" smtClean="0"/>
              <a:t>19.06.2023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D1A4-0E59-4DC0-901E-CAC0CF561E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27430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430911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169" y="685800"/>
            <a:ext cx="3132773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400" baseline="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3016" y="685801"/>
            <a:ext cx="4234815" cy="5175250"/>
          </a:xfrm>
        </p:spPr>
        <p:txBody>
          <a:bodyPr/>
          <a:lstStyle>
            <a:lvl1pPr>
              <a:defRPr sz="1500"/>
            </a:lvl1pPr>
            <a:lvl2pPr>
              <a:defRPr sz="1500"/>
            </a:lvl2pPr>
            <a:lvl3pPr>
              <a:defRPr sz="1350"/>
            </a:lvl3pPr>
            <a:lvl4pPr>
              <a:defRPr sz="135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8169" y="2856344"/>
            <a:ext cx="3132773" cy="3011056"/>
          </a:xfrm>
        </p:spPr>
        <p:txBody>
          <a:bodyPr>
            <a:normAutofit/>
          </a:bodyPr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88169" y="6453386"/>
            <a:ext cx="97871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7667A5F-45F8-40BF-9F12-C02CA3DAE93E}" type="datetimeFigureOut">
              <a:rPr lang="ru-RU" smtClean="0"/>
              <a:t>19.06.2023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792330" y="6453386"/>
            <a:ext cx="1928611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30052" y="6453386"/>
            <a:ext cx="1296987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B9CD1A4-0E59-4DC0-901E-CAC0CF561E76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4309110" y="376"/>
            <a:ext cx="18573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 title="Divider Bar"/>
          <p:cNvSpPr/>
          <p:nvPr/>
        </p:nvSpPr>
        <p:spPr>
          <a:xfrm>
            <a:off x="4309110" y="376"/>
            <a:ext cx="18573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841725859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430911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169" y="685800"/>
            <a:ext cx="3132773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40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94847" y="2"/>
            <a:ext cx="5411153" cy="6857999"/>
          </a:xfrm>
        </p:spPr>
        <p:txBody>
          <a:bodyPr anchor="t"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1500"/>
            </a:lvl2pPr>
            <a:lvl3pPr marL="685800" indent="0">
              <a:buNone/>
              <a:defRPr sz="15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8169" y="2855968"/>
            <a:ext cx="3132773" cy="3011432"/>
          </a:xfrm>
        </p:spPr>
        <p:txBody>
          <a:bodyPr>
            <a:normAutofit/>
          </a:bodyPr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88169" y="6453386"/>
            <a:ext cx="97871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7667A5F-45F8-40BF-9F12-C02CA3DAE93E}" type="datetimeFigureOut">
              <a:rPr lang="ru-RU" smtClean="0"/>
              <a:t>19.06.2023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792330" y="6453386"/>
            <a:ext cx="1928611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30052" y="6453386"/>
            <a:ext cx="1296987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B9CD1A4-0E59-4DC0-901E-CAC0CF561E76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4309110" y="376"/>
            <a:ext cx="18573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 title="Divider Bar"/>
          <p:cNvSpPr/>
          <p:nvPr/>
        </p:nvSpPr>
        <p:spPr>
          <a:xfrm>
            <a:off x="4309110" y="376"/>
            <a:ext cx="18573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9679256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14425" y="685800"/>
            <a:ext cx="7800975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4425" y="2286000"/>
            <a:ext cx="7800975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29903" y="6453386"/>
            <a:ext cx="978715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chemeClr val="tx2"/>
                </a:solidFill>
              </a:defRPr>
            </a:lvl1pPr>
          </a:lstStyle>
          <a:p>
            <a:fld id="{57667A5F-45F8-40BF-9F12-C02CA3DAE93E}" type="datetimeFigureOut">
              <a:rPr lang="ru-RU" smtClean="0"/>
              <a:t>19.06.2023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51021" y="6453386"/>
            <a:ext cx="5103175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96599" y="6453386"/>
            <a:ext cx="1296987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aseline="0">
                <a:solidFill>
                  <a:schemeClr val="tx2"/>
                </a:solidFill>
              </a:defRPr>
            </a:lvl1pPr>
          </a:lstStyle>
          <a:p>
            <a:fld id="{8B9CD1A4-0E59-4DC0-901E-CAC0CF561E76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388452" y="376"/>
            <a:ext cx="18573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 title="Side bar"/>
          <p:cNvSpPr/>
          <p:nvPr/>
        </p:nvSpPr>
        <p:spPr>
          <a:xfrm>
            <a:off x="388452" y="376"/>
            <a:ext cx="18573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205839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7" r:id="rId1"/>
    <p:sldLayoutId id="2147483848" r:id="rId2"/>
    <p:sldLayoutId id="2147483849" r:id="rId3"/>
    <p:sldLayoutId id="2147483850" r:id="rId4"/>
    <p:sldLayoutId id="2147483851" r:id="rId5"/>
    <p:sldLayoutId id="2147483852" r:id="rId6"/>
    <p:sldLayoutId id="2147483853" r:id="rId7"/>
    <p:sldLayoutId id="2147483854" r:id="rId8"/>
    <p:sldLayoutId id="2147483855" r:id="rId9"/>
    <p:sldLayoutId id="2147483856" r:id="rId10"/>
    <p:sldLayoutId id="2147483857" r:id="rId11"/>
  </p:sldLayoutIdLst>
  <p:txStyles>
    <p:titleStyle>
      <a:lvl1pPr algn="l" defTabSz="6858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6858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>
        <p15:guide id="0" orient="horz" pos="1368">
          <p15:clr>
            <a:srgbClr val="F26B43"/>
          </p15:clr>
        </p15:guide>
        <p15:guide id="1" pos="6912">
          <p15:clr>
            <a:srgbClr val="F26B43"/>
          </p15:clr>
        </p15:guide>
        <p15:guide id="2" pos="936">
          <p15:clr>
            <a:srgbClr val="F26B43"/>
          </p15:clr>
        </p15:guide>
        <p15:guide id="3" pos="864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696">
          <p15:clr>
            <a:srgbClr val="F26B43"/>
          </p15:clr>
        </p15:guide>
        <p15:guide id="6" orient="horz" pos="432">
          <p15:clr>
            <a:srgbClr val="F26B43"/>
          </p15:clr>
        </p15:guide>
        <p15:guide id="7" orient="horz" pos="1512">
          <p15:clr>
            <a:srgbClr val="F26B43"/>
          </p15:clr>
        </p15:guide>
        <p15:guide id="8" pos="5184">
          <p15:clr>
            <a:srgbClr val="F26B43"/>
          </p15:clr>
        </p15:guide>
        <p15:guide id="9" pos="702">
          <p15:clr>
            <a:srgbClr val="F26B43"/>
          </p15:clr>
        </p15:guide>
        <p15:guide id="10" pos="64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70CEC21C-FF34-4976-A981-A1A6B11E05F7}"/>
              </a:ext>
            </a:extLst>
          </p:cNvPr>
          <p:cNvSpPr txBox="1"/>
          <p:nvPr/>
        </p:nvSpPr>
        <p:spPr>
          <a:xfrm>
            <a:off x="1253067" y="519289"/>
            <a:ext cx="717973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sx="102000" sy="102000" algn="ct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anose="030F0702030302020204" pitchFamily="66" charset="0"/>
              </a:rPr>
              <a:t>Общие </a:t>
            </a:r>
            <a:r>
              <a:rPr lang="ru-RU" sz="4400" b="1" dirty="0"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sx="102000" sy="102000" algn="ct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anose="030F0702030302020204" pitchFamily="66" charset="0"/>
              </a:rPr>
              <a:t>нормативные положения о ФОП ДО.</a:t>
            </a:r>
            <a:br>
              <a:rPr lang="ru-RU" sz="4400" b="1" dirty="0"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sx="102000" sy="102000" algn="ct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anose="030F0702030302020204" pitchFamily="66" charset="0"/>
              </a:rPr>
            </a:br>
            <a:endParaRPr lang="ru-RU" sz="4400" b="1" dirty="0"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63500" sx="102000" sy="102000" algn="ctr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  <a:latin typeface="Comic Sans MS" panose="030F0702030302020204" pitchFamily="66" charset="0"/>
            </a:endParaRPr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xmlns="" id="{1C7B4606-B4EF-400B-BC01-D46253AABE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4680" y="3166956"/>
            <a:ext cx="3935765" cy="3070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1520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0FF6E342-B0BB-4F8E-B766-6E5DC650497E}"/>
              </a:ext>
            </a:extLst>
          </p:cNvPr>
          <p:cNvSpPr txBox="1"/>
          <p:nvPr/>
        </p:nvSpPr>
        <p:spPr>
          <a:xfrm>
            <a:off x="1072445" y="150969"/>
            <a:ext cx="819573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1A2E40"/>
                </a:solidFill>
                <a:latin typeface="Comic Sans MS" panose="030F0702030302020204" pitchFamily="66" charset="0"/>
              </a:rPr>
              <a:t>Федеральная образовательная программа дошкольного образования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4591DE22-27B3-4AC1-88AB-B7BB5C06657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667" t="47036" r="15833" b="12945"/>
          <a:stretch/>
        </p:blipFill>
        <p:spPr>
          <a:xfrm>
            <a:off x="587022" y="1349021"/>
            <a:ext cx="9163168" cy="4916311"/>
          </a:xfrm>
          <a:prstGeom prst="rect">
            <a:avLst/>
          </a:prstGeom>
          <a:ln w="50800">
            <a:solidFill>
              <a:srgbClr val="1A2E40"/>
            </a:solidFill>
          </a:ln>
        </p:spPr>
      </p:pic>
    </p:spTree>
    <p:extLst>
      <p:ext uri="{BB962C8B-B14F-4D97-AF65-F5344CB8AC3E}">
        <p14:creationId xmlns:p14="http://schemas.microsoft.com/office/powerpoint/2010/main" val="2461088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55F868F2-590E-4DC4-A9EF-B108B8871820}"/>
              </a:ext>
            </a:extLst>
          </p:cNvPr>
          <p:cNvSpPr txBox="1"/>
          <p:nvPr/>
        </p:nvSpPr>
        <p:spPr>
          <a:xfrm>
            <a:off x="1557866" y="0"/>
            <a:ext cx="733777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200" b="1" u="sng" dirty="0">
                <a:solidFill>
                  <a:srgbClr val="1A2E40"/>
                </a:solidFill>
                <a:latin typeface="Comic Sans MS" panose="030F0702030302020204" pitchFamily="66" charset="0"/>
              </a:rPr>
              <a:t>Планируемые результаты: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8108B372-C199-4460-972D-454B198E95A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833" t="36660" r="17500" b="33696"/>
          <a:stretch/>
        </p:blipFill>
        <p:spPr>
          <a:xfrm>
            <a:off x="591538" y="595488"/>
            <a:ext cx="8721795" cy="2761687"/>
          </a:xfrm>
          <a:prstGeom prst="rect">
            <a:avLst/>
          </a:prstGeom>
          <a:ln w="50800">
            <a:solidFill>
              <a:srgbClr val="1A2E40"/>
            </a:solidFill>
          </a:ln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99F46415-BFC1-43E1-BC76-B14AC394960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834" t="33696" r="15832" b="17391"/>
          <a:stretch/>
        </p:blipFill>
        <p:spPr>
          <a:xfrm>
            <a:off x="555978" y="3104444"/>
            <a:ext cx="8791221" cy="3646311"/>
          </a:xfrm>
          <a:prstGeom prst="rect">
            <a:avLst/>
          </a:prstGeom>
          <a:ln w="50800">
            <a:solidFill>
              <a:srgbClr val="1A2E40"/>
            </a:solidFill>
          </a:ln>
        </p:spPr>
      </p:pic>
    </p:spTree>
    <p:extLst>
      <p:ext uri="{BB962C8B-B14F-4D97-AF65-F5344CB8AC3E}">
        <p14:creationId xmlns:p14="http://schemas.microsoft.com/office/powerpoint/2010/main" val="908993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503">
            <a:extLst>
              <a:ext uri="{FF2B5EF4-FFF2-40B4-BE49-F238E27FC236}">
                <a16:creationId xmlns:a16="http://schemas.microsoft.com/office/drawing/2014/main" xmlns="" id="{BAAB226D-3E3B-4830-A24F-6BE7A2D83B5C}"/>
              </a:ext>
            </a:extLst>
          </p:cNvPr>
          <p:cNvGrpSpPr/>
          <p:nvPr/>
        </p:nvGrpSpPr>
        <p:grpSpPr>
          <a:xfrm>
            <a:off x="594078" y="316089"/>
            <a:ext cx="9182100" cy="6295185"/>
            <a:chOff x="0" y="0"/>
            <a:chExt cx="13438505" cy="7559040"/>
          </a:xfrm>
        </p:grpSpPr>
        <p:pic>
          <p:nvPicPr>
            <p:cNvPr id="5" name="Picture 43">
              <a:extLst>
                <a:ext uri="{FF2B5EF4-FFF2-40B4-BE49-F238E27FC236}">
                  <a16:creationId xmlns:a16="http://schemas.microsoft.com/office/drawing/2014/main" xmlns="" id="{A1A973AD-53DD-4B77-B5D2-223057CEA167}"/>
                </a:ext>
              </a:extLst>
            </p:cNvPr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13438505" cy="7559040"/>
            </a:xfrm>
            <a:prstGeom prst="rect">
              <a:avLst/>
            </a:prstGeom>
            <a:ln w="50800">
              <a:solidFill>
                <a:srgbClr val="1A2E40"/>
              </a:solidFill>
            </a:ln>
          </p:spPr>
        </p:pic>
        <p:pic>
          <p:nvPicPr>
            <p:cNvPr id="6" name="Picture 45">
              <a:extLst>
                <a:ext uri="{FF2B5EF4-FFF2-40B4-BE49-F238E27FC236}">
                  <a16:creationId xmlns:a16="http://schemas.microsoft.com/office/drawing/2014/main" xmlns="" id="{09F78A47-5218-4913-9A5C-76FBFA4C82F7}"/>
                </a:ext>
              </a:extLst>
            </p:cNvPr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0" y="0"/>
              <a:ext cx="13438505" cy="7559040"/>
            </a:xfrm>
            <a:prstGeom prst="rect">
              <a:avLst/>
            </a:prstGeom>
            <a:ln w="50800">
              <a:solidFill>
                <a:srgbClr val="1A2E40"/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2502274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51A8CFEA-B34E-49E7-AE0A-65E98BBF8AC2}"/>
              </a:ext>
            </a:extLst>
          </p:cNvPr>
          <p:cNvSpPr txBox="1"/>
          <p:nvPr/>
        </p:nvSpPr>
        <p:spPr>
          <a:xfrm>
            <a:off x="2748844" y="0"/>
            <a:ext cx="495582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00" b="1" u="sng" dirty="0">
                <a:solidFill>
                  <a:srgbClr val="1A2E40"/>
                </a:solidFill>
                <a:latin typeface="Comic Sans MS" panose="030F0702030302020204" pitchFamily="66" charset="0"/>
              </a:rPr>
              <a:t>Сравнение ПООП и ФОП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B1066C02-26E6-43E3-AB95-37F60CA59D1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000" t="23320" r="18333" b="54447"/>
          <a:stretch/>
        </p:blipFill>
        <p:spPr>
          <a:xfrm>
            <a:off x="570087" y="864858"/>
            <a:ext cx="9246171" cy="2476653"/>
          </a:xfrm>
          <a:prstGeom prst="rect">
            <a:avLst/>
          </a:prstGeom>
          <a:ln w="50800">
            <a:solidFill>
              <a:srgbClr val="1A2E40"/>
            </a:solidFill>
          </a:ln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BAEB3169-658B-4095-9890-9829327D4F1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834" t="70751" r="18333" b="7016"/>
          <a:stretch/>
        </p:blipFill>
        <p:spPr>
          <a:xfrm>
            <a:off x="590456" y="3747911"/>
            <a:ext cx="9225930" cy="2516165"/>
          </a:xfrm>
          <a:prstGeom prst="rect">
            <a:avLst/>
          </a:prstGeom>
          <a:ln w="50800">
            <a:solidFill>
              <a:srgbClr val="1A2E40"/>
            </a:solidFill>
          </a:ln>
        </p:spPr>
      </p:pic>
    </p:spTree>
    <p:extLst>
      <p:ext uri="{BB962C8B-B14F-4D97-AF65-F5344CB8AC3E}">
        <p14:creationId xmlns:p14="http://schemas.microsoft.com/office/powerpoint/2010/main" val="554967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3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5E5E8D98-BF2D-41C5-9830-D9ED7678D5BF}"/>
              </a:ext>
            </a:extLst>
          </p:cNvPr>
          <p:cNvSpPr txBox="1"/>
          <p:nvPr/>
        </p:nvSpPr>
        <p:spPr>
          <a:xfrm>
            <a:off x="2748844" y="0"/>
            <a:ext cx="495582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00" b="1" u="sng" dirty="0">
                <a:solidFill>
                  <a:srgbClr val="1A2E40"/>
                </a:solidFill>
                <a:latin typeface="Comic Sans MS" panose="030F0702030302020204" pitchFamily="66" charset="0"/>
              </a:rPr>
              <a:t>Сравнение ПООП и ФОП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5B98C598-F85C-410D-81B4-33320272E1E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833" t="44773" r="18333" b="29249"/>
          <a:stretch/>
        </p:blipFill>
        <p:spPr>
          <a:xfrm>
            <a:off x="606776" y="620887"/>
            <a:ext cx="7995357" cy="2334477"/>
          </a:xfrm>
          <a:prstGeom prst="rect">
            <a:avLst/>
          </a:prstGeom>
          <a:ln w="50800">
            <a:solidFill>
              <a:srgbClr val="1A2E40"/>
            </a:solidFill>
          </a:ln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AA30E50F-488E-4501-A4C2-49A779F8FA3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6666" t="29249" r="17500" b="24575"/>
          <a:stretch/>
        </p:blipFill>
        <p:spPr>
          <a:xfrm>
            <a:off x="597529" y="3013843"/>
            <a:ext cx="8772249" cy="3742305"/>
          </a:xfrm>
          <a:prstGeom prst="rect">
            <a:avLst/>
          </a:prstGeom>
          <a:ln w="50800">
            <a:solidFill>
              <a:srgbClr val="1A2E40"/>
            </a:solidFill>
          </a:ln>
        </p:spPr>
      </p:pic>
    </p:spTree>
    <p:extLst>
      <p:ext uri="{BB962C8B-B14F-4D97-AF65-F5344CB8AC3E}">
        <p14:creationId xmlns:p14="http://schemas.microsoft.com/office/powerpoint/2010/main" val="1055380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5E5E8D98-BF2D-41C5-9830-D9ED7678D5BF}"/>
              </a:ext>
            </a:extLst>
          </p:cNvPr>
          <p:cNvSpPr txBox="1"/>
          <p:nvPr/>
        </p:nvSpPr>
        <p:spPr>
          <a:xfrm>
            <a:off x="2748844" y="0"/>
            <a:ext cx="495582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00" b="1" u="sng" dirty="0">
                <a:solidFill>
                  <a:srgbClr val="1A2E40"/>
                </a:solidFill>
                <a:latin typeface="Comic Sans MS" panose="030F0702030302020204" pitchFamily="66" charset="0"/>
              </a:rPr>
              <a:t>Сравнение ПООП и ФОП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591CD200-E21B-444D-A950-FA7F6844419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833" t="29248" r="17500" b="11464"/>
          <a:stretch/>
        </p:blipFill>
        <p:spPr>
          <a:xfrm>
            <a:off x="572910" y="860778"/>
            <a:ext cx="9135215" cy="5607756"/>
          </a:xfrm>
          <a:prstGeom prst="rect">
            <a:avLst/>
          </a:prstGeom>
          <a:ln w="50800">
            <a:solidFill>
              <a:srgbClr val="1A2E40"/>
            </a:solidFill>
          </a:ln>
        </p:spPr>
      </p:pic>
    </p:spTree>
    <p:extLst>
      <p:ext uri="{BB962C8B-B14F-4D97-AF65-F5344CB8AC3E}">
        <p14:creationId xmlns:p14="http://schemas.microsoft.com/office/powerpoint/2010/main" val="29218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xmlns="" id="{896BC906-36E3-48F2-BB19-60DACC39AA4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66362216"/>
              </p:ext>
            </p:extLst>
          </p:nvPr>
        </p:nvGraphicFramePr>
        <p:xfrm>
          <a:off x="465665" y="790222"/>
          <a:ext cx="9050868" cy="588873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47219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57867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22548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solidFill>
                          <a:srgbClr val="1A2E4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1A2E4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ООП ДО должны быть приведены в соответствие с ФОП ДО к 01.09.2023</a:t>
                      </a:r>
                      <a:endParaRPr lang="ru-RU" sz="1600" b="1" dirty="0">
                        <a:solidFill>
                          <a:srgbClr val="1A2E40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solidFill>
                          <a:srgbClr val="1A2E4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1A2E4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До 31.08.2023 ДОО имеют право работать по утвержденным ранее ООП ДО Крайний срок утверждения ООП ДО на основе ФОП ДО – 31.08.2023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solidFill>
                          <a:srgbClr val="1A2E40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22548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solidFill>
                          <a:srgbClr val="1A2E4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1A2E4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Все ПООП ДО завершили свое действие</a:t>
                      </a:r>
                      <a:endParaRPr lang="ru-RU" sz="1600" b="1" dirty="0">
                        <a:solidFill>
                          <a:srgbClr val="1A2E40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solidFill>
                          <a:srgbClr val="1A2E4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1A2E4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С 01.09.2023 ООП ДО должны соответствовать ФОП ДО Все группы ДОО должны перейти на ООП ДО на основе ФОП ДО с 01.09.2023</a:t>
                      </a:r>
                      <a:endParaRPr lang="en-US" sz="1600" b="1" dirty="0">
                        <a:solidFill>
                          <a:srgbClr val="1A2E4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solidFill>
                          <a:srgbClr val="1A2E40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22548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solidFill>
                          <a:srgbClr val="1A2E4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1A2E4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ФОП ДО включает в себя программу образования и программу воспитания детей дошкольного возраста</a:t>
                      </a:r>
                      <a:endParaRPr lang="en-US" sz="1600" b="1" dirty="0">
                        <a:solidFill>
                          <a:srgbClr val="1A2E4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solidFill>
                          <a:srgbClr val="1A2E40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solidFill>
                          <a:srgbClr val="1A2E4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1A2E4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Отдельная Рабочая программа воспитания в ДОО не требуется с 01.09.2023</a:t>
                      </a:r>
                      <a:endParaRPr lang="ru-RU" sz="1600" b="1" dirty="0">
                        <a:solidFill>
                          <a:srgbClr val="1A2E40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05980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solidFill>
                          <a:srgbClr val="1A2E4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1A2E4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Содержание и планируемые результаты ООП ДО НЕ ДОЛЖНЫ БЫТЬ НИЖЕ содержания и планируемых результатов ФОП ДО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solidFill>
                          <a:srgbClr val="1A2E40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solidFill>
                          <a:srgbClr val="1A2E4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1A2E4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Могут быть выше</a:t>
                      </a:r>
                      <a:endParaRPr lang="ru-RU" sz="1600" b="1" dirty="0">
                        <a:solidFill>
                          <a:srgbClr val="1A2E40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F31EBACF-7B9B-49CB-B0A3-DE3822C13D15}"/>
              </a:ext>
            </a:extLst>
          </p:cNvPr>
          <p:cNvSpPr txBox="1"/>
          <p:nvPr/>
        </p:nvSpPr>
        <p:spPr>
          <a:xfrm>
            <a:off x="-191912" y="124178"/>
            <a:ext cx="1009791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200" b="1" u="sng" dirty="0">
                <a:solidFill>
                  <a:srgbClr val="69A1AB"/>
                </a:solidFill>
                <a:latin typeface="Comic Sans MS" panose="030F0702030302020204" pitchFamily="66" charset="0"/>
              </a:rPr>
              <a:t>Что еще важно:</a:t>
            </a:r>
          </a:p>
        </p:txBody>
      </p:sp>
    </p:spTree>
    <p:extLst>
      <p:ext uri="{BB962C8B-B14F-4D97-AF65-F5344CB8AC3E}">
        <p14:creationId xmlns:p14="http://schemas.microsoft.com/office/powerpoint/2010/main" val="2172470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0EEABB2A-6F63-4E8B-B1FD-672E8D5DB0F5}"/>
              </a:ext>
            </a:extLst>
          </p:cNvPr>
          <p:cNvSpPr txBox="1"/>
          <p:nvPr/>
        </p:nvSpPr>
        <p:spPr>
          <a:xfrm>
            <a:off x="1095021" y="1128889"/>
            <a:ext cx="7913511" cy="1015663"/>
          </a:xfrm>
          <a:prstGeom prst="rect">
            <a:avLst/>
          </a:prstGeom>
          <a:noFill/>
        </p:spPr>
        <p:txBody>
          <a:bodyPr wrap="square" rtlCol="0">
            <a:prstTxWarp prst="textWave2">
              <a:avLst/>
            </a:prstTxWarp>
            <a:spAutoFit/>
          </a:bodyPr>
          <a:lstStyle/>
          <a:p>
            <a:pPr algn="ctr"/>
            <a:r>
              <a:rPr lang="ru-RU" sz="6000" b="1" dirty="0"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reflection blurRad="6350" stA="50000" endA="300" endPos="50000" dist="29997" dir="5400000" sy="-100000" algn="bl" rotWithShape="0"/>
                </a:effectLst>
              </a:rPr>
              <a:t>Спасибо за внимание!</a:t>
            </a:r>
          </a:p>
        </p:txBody>
      </p:sp>
      <p:pic>
        <p:nvPicPr>
          <p:cNvPr id="11266" name="Picture 2">
            <a:extLst>
              <a:ext uri="{FF2B5EF4-FFF2-40B4-BE49-F238E27FC236}">
                <a16:creationId xmlns:a16="http://schemas.microsoft.com/office/drawing/2014/main" xmlns="" id="{77F46774-35CC-487B-98CE-75EED2A488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222" y="1966913"/>
            <a:ext cx="8695266" cy="5235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8357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700"/>
                            </p:stCondLst>
                            <p:childTnLst>
                              <p:par>
                                <p:cTn id="14" presetID="34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4.10256E-6 2.59259E-6 L 4.10256E-6 -0.07222 " pathEditMode="relative" rAng="0" ptsTypes="AA">
                                      <p:cBhvr>
                                        <p:cTn id="1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50"/>
                            </p:stCondLst>
                            <p:childTnLst>
                              <p:par>
                                <p:cTn id="21" presetID="34" presetClass="emph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4.10256E-6 2.59259E-6 L 4.10256E-6 -0.07222 " pathEditMode="relative" rAng="0" ptsTypes="AA">
                                      <p:cBhvr>
                                        <p:cTn id="2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2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400"/>
                            </p:stCondLst>
                            <p:childTnLst>
                              <p:par>
                                <p:cTn id="28" presetID="34" presetClass="emph" presetSubtype="0" fill="hold" grpId="3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4.10256E-6 2.59259E-6 L 4.10256E-6 -0.07222 " pathEditMode="relative" rAng="0" ptsTypes="AA">
                                      <p:cBhvr>
                                        <p:cTn id="2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3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4" grpId="2"/>
      <p:bldP spid="4" grpId="3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4">
            <a:extLst>
              <a:ext uri="{FF2B5EF4-FFF2-40B4-BE49-F238E27FC236}">
                <a16:creationId xmlns:a16="http://schemas.microsoft.com/office/drawing/2014/main" xmlns="" id="{6BC45F9B-7F21-4A0F-80AD-6F20395C56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1932" y="167746"/>
            <a:ext cx="862171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4000" b="1" u="sng" dirty="0">
                <a:solidFill>
                  <a:srgbClr val="1A2E40"/>
                </a:solidFill>
                <a:latin typeface="Comic Sans MS" panose="030F0702030302020204" pitchFamily="66" charset="0"/>
              </a:rPr>
              <a:t>Причины появления ФОП ДО:</a:t>
            </a:r>
          </a:p>
        </p:txBody>
      </p:sp>
      <p:sp>
        <p:nvSpPr>
          <p:cNvPr id="4" name="Прямоугольник 6">
            <a:extLst>
              <a:ext uri="{FF2B5EF4-FFF2-40B4-BE49-F238E27FC236}">
                <a16:creationId xmlns:a16="http://schemas.microsoft.com/office/drawing/2014/main" xmlns="" id="{01B46DA8-47B8-43F7-9952-2BAECCE835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6845" y="1218670"/>
            <a:ext cx="8964613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ru-RU" altLang="ru-RU" b="1" dirty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 Дошкольное образование - часть общего образования (преемственность): единое образовательное пространство – государственные гарантии качества образования на основе единства обязательных требований к условиям реализации образовательных программ, их структуре и результатам их освоения (ст.3, п.1, ст.11 п.1 Закона об образовании, п.1.5. ФГОС ДО) </a:t>
            </a:r>
          </a:p>
        </p:txBody>
      </p:sp>
      <p:sp>
        <p:nvSpPr>
          <p:cNvPr id="5" name="Прямоугольник 8">
            <a:extLst>
              <a:ext uri="{FF2B5EF4-FFF2-40B4-BE49-F238E27FC236}">
                <a16:creationId xmlns:a16="http://schemas.microsoft.com/office/drawing/2014/main" xmlns="" id="{9E17DD3D-E589-43AE-9486-0CB9D5C479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4552" y="5190772"/>
            <a:ext cx="86677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ru-RU" altLang="ru-RU" b="1" dirty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 Указ Президента Российской Федерации от 21 июля 2020 г. № 474 «О национальных целях развития Российской Федерации на период до 2030 года»: вхождение Российской Федерации в число десяти ведущих стран мира по качеству общего образования</a:t>
            </a:r>
          </a:p>
        </p:txBody>
      </p:sp>
      <p:sp>
        <p:nvSpPr>
          <p:cNvPr id="6" name="Стрелка: вверх-вниз 5">
            <a:extLst>
              <a:ext uri="{FF2B5EF4-FFF2-40B4-BE49-F238E27FC236}">
                <a16:creationId xmlns:a16="http://schemas.microsoft.com/office/drawing/2014/main" xmlns="" id="{07B11D24-F612-4603-BA0D-6D296DDCE23A}"/>
              </a:ext>
            </a:extLst>
          </p:cNvPr>
          <p:cNvSpPr/>
          <p:nvPr/>
        </p:nvSpPr>
        <p:spPr>
          <a:xfrm>
            <a:off x="4312354" y="2438400"/>
            <a:ext cx="1704623" cy="2720622"/>
          </a:xfrm>
          <a:prstGeom prst="upDownArrow">
            <a:avLst/>
          </a:prstGeom>
          <a:ln>
            <a:solidFill>
              <a:srgbClr val="1A2E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7455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27" presetClass="emph" presetSubtype="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" dur="100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6" dur="100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7" dur="100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100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900"/>
                            </p:stCondLst>
                            <p:childTnLst>
                              <p:par>
                                <p:cTn id="45" presetID="27" presetClass="emph" presetSubtype="0" fill="remove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100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7" dur="100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8" dur="100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100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 animBg="1"/>
      <p:bldP spid="6" grpId="1" animBg="1"/>
      <p:bldP spid="6" grpId="2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5">
            <a:extLst>
              <a:ext uri="{FF2B5EF4-FFF2-40B4-BE49-F238E27FC236}">
                <a16:creationId xmlns:a16="http://schemas.microsoft.com/office/drawing/2014/main" xmlns="" id="{449265DC-4D5F-4E06-A26B-A9C290C3C7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568" y="304800"/>
            <a:ext cx="8211488" cy="76200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ru-RU" sz="4000" b="1" u="sng" dirty="0">
                <a:solidFill>
                  <a:srgbClr val="1A2E40"/>
                </a:solidFill>
                <a:latin typeface="Comic Sans MS" panose="030F0702030302020204" pitchFamily="66" charset="0"/>
              </a:rPr>
              <a:t>Почему так много ценностей?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84D27323-68D4-4216-B0B4-B3DD6D038C7A}"/>
              </a:ext>
            </a:extLst>
          </p:cNvPr>
          <p:cNvSpPr txBox="1"/>
          <p:nvPr/>
        </p:nvSpPr>
        <p:spPr>
          <a:xfrm>
            <a:off x="812800" y="1267951"/>
            <a:ext cx="846666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eaLnBrk="1" hangingPunct="1"/>
            <a:r>
              <a:rPr lang="ru-RU" altLang="ru-RU" b="1" dirty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Указ Президента Российской Федерации от 9 ноября 2022 г. № 809</a:t>
            </a:r>
          </a:p>
          <a:p>
            <a:pPr algn="just" eaLnBrk="1" hangingPunct="1"/>
            <a:r>
              <a:rPr lang="ru-RU" altLang="ru-RU" b="1" dirty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«Об утверждении Основ государственной политики по сохранению укреплению традиционных российских духовно-нравственных ценностей»: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BB59162B-A80C-4B00-8100-6E59BE485793}"/>
              </a:ext>
            </a:extLst>
          </p:cNvPr>
          <p:cNvSpPr txBox="1"/>
          <p:nvPr/>
        </p:nvSpPr>
        <p:spPr>
          <a:xfrm>
            <a:off x="880533" y="2383134"/>
            <a:ext cx="848924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/>
            <a:r>
              <a:rPr lang="ru-RU" altLang="ru-RU" sz="2000" b="1" i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ситуация в России и в мире оценивается как требующая принятия неотложных мер по защите традиционных ценностей </a:t>
            </a:r>
          </a:p>
        </p:txBody>
      </p:sp>
      <p:sp>
        <p:nvSpPr>
          <p:cNvPr id="12" name="Прямоугольник 8">
            <a:extLst>
              <a:ext uri="{FF2B5EF4-FFF2-40B4-BE49-F238E27FC236}">
                <a16:creationId xmlns:a16="http://schemas.microsoft.com/office/drawing/2014/main" xmlns="" id="{7A137AF8-F381-4C1D-9AB2-E2E22F5010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7197" y="4724400"/>
            <a:ext cx="8667750" cy="175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ru-RU" altLang="ru-RU" b="1" dirty="0">
                <a:solidFill>
                  <a:srgbClr val="432516"/>
                </a:solidFill>
              </a:rPr>
              <a:t>В целях сохранения и укрепления традиционных ценностей, пресечения распространения деструктивной идеологии реформы в области образования и воспитания, культуры, науки, средств массовой информации и массовых коммуникаций должны проводиться с учетом исторических традиций и накопленного российским обществом опыта при условии проведения широкого общественного обсуждения.</a:t>
            </a:r>
          </a:p>
        </p:txBody>
      </p:sp>
      <p:sp>
        <p:nvSpPr>
          <p:cNvPr id="13" name="Стрелка: вниз 12">
            <a:extLst>
              <a:ext uri="{FF2B5EF4-FFF2-40B4-BE49-F238E27FC236}">
                <a16:creationId xmlns:a16="http://schemas.microsoft.com/office/drawing/2014/main" xmlns="" id="{CDC8A32D-678C-4604-A239-310020102C65}"/>
              </a:ext>
            </a:extLst>
          </p:cNvPr>
          <p:cNvSpPr/>
          <p:nvPr/>
        </p:nvSpPr>
        <p:spPr>
          <a:xfrm>
            <a:off x="4549421" y="3160888"/>
            <a:ext cx="1524001" cy="1569155"/>
          </a:xfrm>
          <a:prstGeom prst="downArrow">
            <a:avLst/>
          </a:prstGeom>
          <a:ln>
            <a:solidFill>
              <a:srgbClr val="1A2E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08387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7" presetClass="emph" presetSubtype="0" fill="remove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9" dur="100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0" dur="100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1" dur="100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100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800"/>
                            </p:stCondLst>
                            <p:childTnLst>
                              <p:par>
                                <p:cTn id="41" presetID="27" presetClass="emph" presetSubtype="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2" dur="100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3" dur="100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4" dur="100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100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1" grpId="0"/>
      <p:bldP spid="12" grpId="0"/>
      <p:bldP spid="13" grpId="0" animBg="1"/>
      <p:bldP spid="13" grpId="1" animBg="1"/>
      <p:bldP spid="13" grpId="2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5">
            <a:extLst>
              <a:ext uri="{FF2B5EF4-FFF2-40B4-BE49-F238E27FC236}">
                <a16:creationId xmlns:a16="http://schemas.microsoft.com/office/drawing/2014/main" xmlns="" id="{1FC3254F-945E-4D76-9393-AE8EEC0939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568" y="304800"/>
            <a:ext cx="8211488" cy="762000"/>
          </a:xfrm>
        </p:spPr>
        <p:txBody>
          <a:bodyPr>
            <a:noAutofit/>
          </a:bodyPr>
          <a:lstStyle/>
          <a:p>
            <a:pPr algn="l" eaLnBrk="1" hangingPunct="1">
              <a:defRPr/>
            </a:pPr>
            <a:r>
              <a:rPr lang="ru-RU" sz="4000" b="1" u="sng" dirty="0">
                <a:latin typeface="Comic Sans MS" panose="030F0702030302020204" pitchFamily="66" charset="0"/>
              </a:rPr>
              <a:t>Цель ФОП ДО: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37CA593A-A396-4229-8630-65A237CD3A7F}"/>
              </a:ext>
            </a:extLst>
          </p:cNvPr>
          <p:cNvSpPr txBox="1"/>
          <p:nvPr/>
        </p:nvSpPr>
        <p:spPr>
          <a:xfrm>
            <a:off x="451555" y="1685414"/>
            <a:ext cx="8286044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/>
            <a:r>
              <a:rPr lang="ru-RU" altLang="ru-RU" sz="2400" b="1" i="1" dirty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0007" dir="2000400" sy="-30000" kx="-800400" algn="bl" rotWithShape="0">
                    <a:prstClr val="black">
                      <a:alpha val="20000"/>
                    </a:prstClr>
                  </a:outerShdw>
                </a:effectLst>
              </a:rPr>
              <a:t> Разностороннее развитие ребёнка в период дошкольного детства с учётом возрастных и индивидуальных особенностей на основе духовно-нравственных ценностей российского народа, исторических и национально-культурных традиций.</a:t>
            </a:r>
            <a:endParaRPr lang="ru-RU" altLang="ru-RU" sz="2400" b="1" i="1" dirty="0">
              <a:solidFill>
                <a:srgbClr val="92D050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blurRad="60007" dir="2000400" sy="-30000" kx="-800400" algn="bl" rotWithShape="0">
                  <a:prstClr val="black">
                    <a:alpha val="20000"/>
                  </a:prstClr>
                </a:outerShdw>
              </a:effectLst>
            </a:endParaRP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xmlns="" id="{B04607DF-E2E9-469E-8E7E-1AF1E9D2EA9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019" y="3524250"/>
            <a:ext cx="2533650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0755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Облако 12">
            <a:extLst>
              <a:ext uri="{FF2B5EF4-FFF2-40B4-BE49-F238E27FC236}">
                <a16:creationId xmlns:a16="http://schemas.microsoft.com/office/drawing/2014/main" xmlns="" id="{03269CC3-8BD8-4FCB-92E3-C47684F09D32}"/>
              </a:ext>
            </a:extLst>
          </p:cNvPr>
          <p:cNvSpPr/>
          <p:nvPr/>
        </p:nvSpPr>
        <p:spPr>
          <a:xfrm>
            <a:off x="4504267" y="1456266"/>
            <a:ext cx="3680178" cy="2652889"/>
          </a:xfrm>
          <a:prstGeom prst="cloud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блако 13">
            <a:extLst>
              <a:ext uri="{FF2B5EF4-FFF2-40B4-BE49-F238E27FC236}">
                <a16:creationId xmlns:a16="http://schemas.microsoft.com/office/drawing/2014/main" xmlns="" id="{7FCE3B67-4E7C-4930-A0B3-A2FCF7F83CBF}"/>
              </a:ext>
            </a:extLst>
          </p:cNvPr>
          <p:cNvSpPr/>
          <p:nvPr/>
        </p:nvSpPr>
        <p:spPr>
          <a:xfrm>
            <a:off x="6135512" y="2861733"/>
            <a:ext cx="3680178" cy="2652889"/>
          </a:xfrm>
          <a:prstGeom prst="cloud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блако 14">
            <a:extLst>
              <a:ext uri="{FF2B5EF4-FFF2-40B4-BE49-F238E27FC236}">
                <a16:creationId xmlns:a16="http://schemas.microsoft.com/office/drawing/2014/main" xmlns="" id="{3F873BC4-9D6E-485F-8E2F-91270D4085CF}"/>
              </a:ext>
            </a:extLst>
          </p:cNvPr>
          <p:cNvSpPr/>
          <p:nvPr/>
        </p:nvSpPr>
        <p:spPr>
          <a:xfrm>
            <a:off x="4487334" y="4092222"/>
            <a:ext cx="3680178" cy="2652889"/>
          </a:xfrm>
          <a:prstGeom prst="cloud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xmlns="" id="{204D1F83-96DD-4E4F-9689-F9D08ECE2C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312" y="1896534"/>
            <a:ext cx="4143022" cy="711200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ru-RU" b="1" dirty="0">
                <a:latin typeface="Comic Sans MS" panose="030F0702030302020204" pitchFamily="66" charset="0"/>
              </a:rPr>
              <a:t>ФОП ДО – обязательный для исполнения НПА! </a:t>
            </a:r>
            <a:endParaRPr lang="en-US" b="1" dirty="0">
              <a:latin typeface="Comic Sans MS" panose="030F0702030302020204" pitchFamily="66" charset="0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26AD9468-3D89-4E5C-AA1F-707C2FCEC4CF}"/>
              </a:ext>
            </a:extLst>
          </p:cNvPr>
          <p:cNvSpPr/>
          <p:nvPr/>
        </p:nvSpPr>
        <p:spPr>
          <a:xfrm>
            <a:off x="4572000" y="0"/>
            <a:ext cx="547352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ru-RU" sz="2800" b="1" u="sng" dirty="0">
                <a:solidFill>
                  <a:srgbClr val="1A2E40"/>
                </a:solidFill>
                <a:latin typeface="Comic Sans MS" panose="030F0702030302020204" pitchFamily="66" charset="0"/>
              </a:rPr>
              <a:t>ФОП ДО определяет ФУНКЦИИ дошкольного образования: </a:t>
            </a:r>
            <a:endParaRPr lang="en-US" sz="2800" b="1" u="sng" dirty="0">
              <a:solidFill>
                <a:srgbClr val="432516"/>
              </a:solidFill>
              <a:latin typeface="Comic Sans MS" panose="030F0702030302020204" pitchFamily="66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3A487E44-A257-4829-9D6A-667C1A598D23}"/>
              </a:ext>
            </a:extLst>
          </p:cNvPr>
          <p:cNvSpPr txBox="1"/>
          <p:nvPr/>
        </p:nvSpPr>
        <p:spPr>
          <a:xfrm>
            <a:off x="4857044" y="4070401"/>
            <a:ext cx="2875845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ctr" eaLnBrk="1" hangingPunct="1">
              <a:buFontTx/>
              <a:buAutoNum type="arabicPeriod"/>
              <a:defRPr/>
            </a:pPr>
            <a:endParaRPr lang="en-US" sz="2000" b="1" dirty="0">
              <a:solidFill>
                <a:srgbClr val="432516"/>
              </a:solidFill>
            </a:endParaRPr>
          </a:p>
          <a:p>
            <a:pPr algn="ctr" eaLnBrk="1" hangingPunct="1">
              <a:defRPr/>
            </a:pPr>
            <a:endParaRPr lang="en-US" sz="2000" b="1" dirty="0">
              <a:solidFill>
                <a:srgbClr val="432516"/>
              </a:solidFill>
            </a:endParaRPr>
          </a:p>
          <a:p>
            <a:pPr algn="ctr" eaLnBrk="1" hangingPunct="1">
              <a:defRPr/>
            </a:pPr>
            <a:r>
              <a:rPr lang="ru-RU" sz="2000" b="1" dirty="0">
                <a:solidFill>
                  <a:srgbClr val="432516"/>
                </a:solidFill>
              </a:rPr>
              <a:t>3. Единое федеральное образовательное пространство от рождения до школы.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937541CE-0BE3-44BA-9564-B9BF68B0D2F1}"/>
              </a:ext>
            </a:extLst>
          </p:cNvPr>
          <p:cNvSpPr txBox="1"/>
          <p:nvPr/>
        </p:nvSpPr>
        <p:spPr>
          <a:xfrm>
            <a:off x="4857044" y="2024924"/>
            <a:ext cx="2729089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ctr" eaLnBrk="1" hangingPunct="1">
              <a:buFontTx/>
              <a:buAutoNum type="arabicPeriod"/>
              <a:defRPr/>
            </a:pPr>
            <a:r>
              <a:rPr lang="ru-RU" sz="2000" b="1" dirty="0">
                <a:solidFill>
                  <a:srgbClr val="432516"/>
                </a:solidFill>
              </a:rPr>
              <a:t>Обучение и воспитание на основе российских ценностей.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A9C32C3E-CF85-4102-BBC0-F4428DC5ACBD}"/>
              </a:ext>
            </a:extLst>
          </p:cNvPr>
          <p:cNvSpPr txBox="1"/>
          <p:nvPr/>
        </p:nvSpPr>
        <p:spPr>
          <a:xfrm>
            <a:off x="6807200" y="3630979"/>
            <a:ext cx="290971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ru-RU" sz="2000" b="1" dirty="0">
                <a:solidFill>
                  <a:srgbClr val="432516"/>
                </a:solidFill>
              </a:rPr>
              <a:t>2. Создание единого ядра ДО. </a:t>
            </a:r>
          </a:p>
        </p:txBody>
      </p:sp>
    </p:spTree>
    <p:extLst>
      <p:ext uri="{BB962C8B-B14F-4D97-AF65-F5344CB8AC3E}">
        <p14:creationId xmlns:p14="http://schemas.microsoft.com/office/powerpoint/2010/main" val="116139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9" grpId="0"/>
      <p:bldP spid="10" grpId="0"/>
      <p:bldP spid="12" grpId="0"/>
      <p:bldP spid="17" grpId="0"/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5">
            <a:extLst>
              <a:ext uri="{FF2B5EF4-FFF2-40B4-BE49-F238E27FC236}">
                <a16:creationId xmlns:a16="http://schemas.microsoft.com/office/drawing/2014/main" xmlns="" id="{64DE1EEB-DB28-41D9-A5EC-EA21E1650B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568" y="304800"/>
            <a:ext cx="8211488" cy="76200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sz="4000" b="1" u="sng" dirty="0">
                <a:latin typeface="Comic Sans MS" panose="030F0702030302020204" pitchFamily="66" charset="0"/>
              </a:rPr>
              <a:t>C </a:t>
            </a:r>
            <a:r>
              <a:rPr lang="ru-RU" sz="4000" b="1" u="sng" dirty="0">
                <a:latin typeface="Comic Sans MS" panose="030F0702030302020204" pitchFamily="66" charset="0"/>
              </a:rPr>
              <a:t>чего же нам начать?!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6F03E886-D8D5-4B32-8F9B-2B79C8BEF0FA}"/>
              </a:ext>
            </a:extLst>
          </p:cNvPr>
          <p:cNvSpPr txBox="1"/>
          <p:nvPr/>
        </p:nvSpPr>
        <p:spPr>
          <a:xfrm>
            <a:off x="564444" y="1169665"/>
            <a:ext cx="9341556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just" eaLnBrk="1" hangingPunct="1">
              <a:buFontTx/>
              <a:buAutoNum type="arabicPeriod"/>
              <a:defRPr/>
            </a:pPr>
            <a:r>
              <a:rPr lang="ru-RU" b="1" dirty="0">
                <a:solidFill>
                  <a:srgbClr val="432516"/>
                </a:solidFill>
              </a:rPr>
              <a:t>Задачи и содержание образования по 5 ОО (п.17 – 22,с.20 – 148); </a:t>
            </a:r>
            <a:endParaRPr lang="en-US" b="1" dirty="0">
              <a:solidFill>
                <a:srgbClr val="432516"/>
              </a:solidFill>
            </a:endParaRPr>
          </a:p>
          <a:p>
            <a:pPr algn="just" eaLnBrk="1" hangingPunct="1">
              <a:defRPr/>
            </a:pPr>
            <a:r>
              <a:rPr lang="ru-RU" sz="1800" b="1" dirty="0">
                <a:solidFill>
                  <a:srgbClr val="432516"/>
                </a:solidFill>
              </a:rPr>
              <a:t>2.    Вариативные формы, способы, методы и средства реализации ФОП (п.23 с.148-152); </a:t>
            </a:r>
            <a:endParaRPr lang="en-US" sz="1800" b="1" dirty="0">
              <a:solidFill>
                <a:srgbClr val="432516"/>
              </a:solidFill>
            </a:endParaRPr>
          </a:p>
          <a:p>
            <a:pPr algn="just" eaLnBrk="1" hangingPunct="1">
              <a:defRPr/>
            </a:pPr>
            <a:r>
              <a:rPr lang="ru-RU" sz="1800" b="1" dirty="0">
                <a:solidFill>
                  <a:srgbClr val="432516"/>
                </a:solidFill>
              </a:rPr>
              <a:t>3.   Особенности образовательной деятельности разных видов и культурных практик (п.24 с.152-157); </a:t>
            </a:r>
            <a:endParaRPr lang="en-US" sz="1800" b="1" dirty="0">
              <a:solidFill>
                <a:srgbClr val="432516"/>
              </a:solidFill>
            </a:endParaRPr>
          </a:p>
          <a:p>
            <a:pPr algn="just" eaLnBrk="1" hangingPunct="1">
              <a:defRPr/>
            </a:pPr>
            <a:r>
              <a:rPr lang="ru-RU" sz="1800" b="1" dirty="0">
                <a:solidFill>
                  <a:srgbClr val="432516"/>
                </a:solidFill>
              </a:rPr>
              <a:t>4.    Способы и направления поддержки детской инициативы (п.25 с.157-161); </a:t>
            </a:r>
            <a:endParaRPr lang="en-US" sz="1800" b="1" dirty="0">
              <a:solidFill>
                <a:srgbClr val="432516"/>
              </a:solidFill>
            </a:endParaRPr>
          </a:p>
          <a:p>
            <a:pPr algn="just" eaLnBrk="1" hangingPunct="1">
              <a:defRPr/>
            </a:pPr>
            <a:r>
              <a:rPr lang="ru-RU" sz="1800" b="1" dirty="0">
                <a:solidFill>
                  <a:srgbClr val="432516"/>
                </a:solidFill>
              </a:rPr>
              <a:t>5.  Особенности взаимодействия педагогического коллектива с семьями обучающихся (п.26 с.161 – 165); </a:t>
            </a:r>
            <a:endParaRPr lang="en-US" sz="1800" b="1" dirty="0">
              <a:solidFill>
                <a:srgbClr val="432516"/>
              </a:solidFill>
            </a:endParaRPr>
          </a:p>
          <a:p>
            <a:pPr algn="just" eaLnBrk="1" hangingPunct="1">
              <a:defRPr/>
            </a:pPr>
            <a:r>
              <a:rPr lang="ru-RU" sz="1800" b="1" dirty="0">
                <a:solidFill>
                  <a:srgbClr val="432516"/>
                </a:solidFill>
              </a:rPr>
              <a:t>6.    Направления и задачи коррекционно-развивающей работы (п.27-28 с.165 – 172); </a:t>
            </a:r>
            <a:endParaRPr lang="en-US" sz="1800" b="1" dirty="0">
              <a:solidFill>
                <a:srgbClr val="432516"/>
              </a:solidFill>
            </a:endParaRPr>
          </a:p>
          <a:p>
            <a:pPr algn="just" eaLnBrk="1" hangingPunct="1">
              <a:defRPr/>
            </a:pPr>
            <a:r>
              <a:rPr lang="ru-RU" sz="1800" b="1" dirty="0">
                <a:solidFill>
                  <a:srgbClr val="432516"/>
                </a:solidFill>
              </a:rPr>
              <a:t>7.    Федеральная рабочая программа воспитания (п.29 с.172-189).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xmlns="" id="{039CBD10-915B-4BF1-B49F-0A318D1E963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5223" y="3347154"/>
            <a:ext cx="4899377" cy="3674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6021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5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5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20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5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25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5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30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ntr" presetSubtype="5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35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" presetClass="entr" presetSubtype="5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40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" presetClass="entr" presetSubtype="5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45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ED8737EA-A2CA-4089-99B3-9BDACAA92640}"/>
              </a:ext>
            </a:extLst>
          </p:cNvPr>
          <p:cNvSpPr/>
          <p:nvPr/>
        </p:nvSpPr>
        <p:spPr>
          <a:xfrm>
            <a:off x="4481689" y="1286933"/>
            <a:ext cx="5159022" cy="5204178"/>
          </a:xfrm>
          <a:prstGeom prst="rect">
            <a:avLst/>
          </a:prstGeom>
          <a:solidFill>
            <a:srgbClr val="1A2E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0B51044-0499-4DE3-A8D8-017EB55DA1DD}"/>
              </a:ext>
            </a:extLst>
          </p:cNvPr>
          <p:cNvSpPr txBox="1"/>
          <p:nvPr/>
        </p:nvSpPr>
        <p:spPr>
          <a:xfrm>
            <a:off x="0" y="146756"/>
            <a:ext cx="10097912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200" b="1" u="sng" dirty="0">
                <a:solidFill>
                  <a:srgbClr val="69A1AB"/>
                </a:solidFill>
                <a:latin typeface="Comic Sans MS" panose="030F0702030302020204" pitchFamily="66" charset="0"/>
              </a:rPr>
              <a:t>Памятка. </a:t>
            </a:r>
            <a:br>
              <a:rPr lang="ru-RU" sz="3200" b="1" u="sng" dirty="0">
                <a:solidFill>
                  <a:srgbClr val="69A1AB"/>
                </a:solidFill>
                <a:latin typeface="Comic Sans MS" panose="030F0702030302020204" pitchFamily="66" charset="0"/>
              </a:rPr>
            </a:br>
            <a:r>
              <a:rPr lang="ru-RU" sz="3200" b="1" u="sng" dirty="0">
                <a:solidFill>
                  <a:srgbClr val="69A1AB"/>
                </a:solidFill>
                <a:latin typeface="Comic Sans MS" panose="030F0702030302020204" pitchFamily="66" charset="0"/>
              </a:rPr>
              <a:t>Что рассказать родителям о внедрении ФОП: </a:t>
            </a:r>
          </a:p>
        </p:txBody>
      </p:sp>
      <p:sp>
        <p:nvSpPr>
          <p:cNvPr id="6" name="Скругленный прямоугольник 4">
            <a:extLst>
              <a:ext uri="{FF2B5EF4-FFF2-40B4-BE49-F238E27FC236}">
                <a16:creationId xmlns:a16="http://schemas.microsoft.com/office/drawing/2014/main" xmlns="" id="{2430C487-455A-4033-84C2-E1FB29944969}"/>
              </a:ext>
            </a:extLst>
          </p:cNvPr>
          <p:cNvSpPr/>
          <p:nvPr/>
        </p:nvSpPr>
        <p:spPr>
          <a:xfrm>
            <a:off x="120297" y="1942041"/>
            <a:ext cx="3205163" cy="93503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44450">
            <a:solidFill>
              <a:srgbClr val="69A1A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2000" b="1" i="1" dirty="0">
                <a:solidFill>
                  <a:srgbClr val="1A2E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Что такое ФОП ДО</a:t>
            </a:r>
          </a:p>
        </p:txBody>
      </p:sp>
      <p:sp>
        <p:nvSpPr>
          <p:cNvPr id="7" name="Скругленный прямоугольник 6">
            <a:extLst>
              <a:ext uri="{FF2B5EF4-FFF2-40B4-BE49-F238E27FC236}">
                <a16:creationId xmlns:a16="http://schemas.microsoft.com/office/drawing/2014/main" xmlns="" id="{8384CD67-F1F8-4D2F-92F4-FE8416364CBE}"/>
              </a:ext>
            </a:extLst>
          </p:cNvPr>
          <p:cNvSpPr/>
          <p:nvPr/>
        </p:nvSpPr>
        <p:spPr>
          <a:xfrm>
            <a:off x="457376" y="3767491"/>
            <a:ext cx="3206750" cy="93662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44450">
            <a:solidFill>
              <a:srgbClr val="69A1A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2000" b="1" i="1" dirty="0">
                <a:solidFill>
                  <a:srgbClr val="1A2E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Какая цель внедрения ФОП</a:t>
            </a:r>
          </a:p>
        </p:txBody>
      </p:sp>
      <p:sp>
        <p:nvSpPr>
          <p:cNvPr id="8" name="Скругленный прямоугольник 7">
            <a:extLst>
              <a:ext uri="{FF2B5EF4-FFF2-40B4-BE49-F238E27FC236}">
                <a16:creationId xmlns:a16="http://schemas.microsoft.com/office/drawing/2014/main" xmlns="" id="{DE6FB5BA-0923-4C8B-998F-2D187BE73F58}"/>
              </a:ext>
            </a:extLst>
          </p:cNvPr>
          <p:cNvSpPr/>
          <p:nvPr/>
        </p:nvSpPr>
        <p:spPr>
          <a:xfrm>
            <a:off x="3086629" y="5277909"/>
            <a:ext cx="3551237" cy="119062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44450">
            <a:solidFill>
              <a:srgbClr val="69A1A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2000" b="1" i="1" dirty="0">
                <a:solidFill>
                  <a:srgbClr val="1A2E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Что входит в ФОП. </a:t>
            </a:r>
          </a:p>
          <a:p>
            <a:pPr algn="ctr" eaLnBrk="1" hangingPunct="1">
              <a:defRPr/>
            </a:pPr>
            <a:r>
              <a:rPr lang="ru-RU" sz="2000" b="1" i="1" dirty="0">
                <a:solidFill>
                  <a:srgbClr val="1A2E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Учебно-методическая рекомендация</a:t>
            </a:r>
          </a:p>
        </p:txBody>
      </p:sp>
      <p:sp>
        <p:nvSpPr>
          <p:cNvPr id="9" name="Скругленный прямоугольник 8">
            <a:extLst>
              <a:ext uri="{FF2B5EF4-FFF2-40B4-BE49-F238E27FC236}">
                <a16:creationId xmlns:a16="http://schemas.microsoft.com/office/drawing/2014/main" xmlns="" id="{8AE1E1DF-57ED-48FB-A352-243BCE699DCB}"/>
              </a:ext>
            </a:extLst>
          </p:cNvPr>
          <p:cNvSpPr/>
          <p:nvPr/>
        </p:nvSpPr>
        <p:spPr>
          <a:xfrm>
            <a:off x="6457596" y="1749778"/>
            <a:ext cx="3324225" cy="141005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44450">
            <a:solidFill>
              <a:srgbClr val="69A1A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2000" b="1" i="1" dirty="0">
                <a:solidFill>
                  <a:srgbClr val="1A2E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Единый для РФ базовый объем и содержание дошкольного образования</a:t>
            </a:r>
          </a:p>
        </p:txBody>
      </p:sp>
      <p:sp>
        <p:nvSpPr>
          <p:cNvPr id="10" name="Скругленный прямоугольник 9">
            <a:extLst>
              <a:ext uri="{FF2B5EF4-FFF2-40B4-BE49-F238E27FC236}">
                <a16:creationId xmlns:a16="http://schemas.microsoft.com/office/drawing/2014/main" xmlns="" id="{C40B6CB4-9154-4DCE-889A-39DDE6FD24D1}"/>
              </a:ext>
            </a:extLst>
          </p:cNvPr>
          <p:cNvSpPr/>
          <p:nvPr/>
        </p:nvSpPr>
        <p:spPr>
          <a:xfrm>
            <a:off x="5836356" y="3680179"/>
            <a:ext cx="3330926" cy="140934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44450">
            <a:solidFill>
              <a:srgbClr val="69A1A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2000" b="1" i="1" dirty="0">
                <a:solidFill>
                  <a:srgbClr val="1A2E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Планируемые результаты освоения образовательной программы</a:t>
            </a:r>
          </a:p>
        </p:txBody>
      </p:sp>
      <p:cxnSp>
        <p:nvCxnSpPr>
          <p:cNvPr id="12" name="Прямая со стрелкой 11">
            <a:extLst>
              <a:ext uri="{FF2B5EF4-FFF2-40B4-BE49-F238E27FC236}">
                <a16:creationId xmlns:a16="http://schemas.microsoft.com/office/drawing/2014/main" xmlns="" id="{E78B5E73-F4DD-4F70-B409-025BD8321E49}"/>
              </a:ext>
            </a:extLst>
          </p:cNvPr>
          <p:cNvCxnSpPr>
            <a:cxnSpLocks/>
          </p:cNvCxnSpPr>
          <p:nvPr/>
        </p:nvCxnSpPr>
        <p:spPr>
          <a:xfrm flipH="1">
            <a:off x="1986844" y="1264356"/>
            <a:ext cx="1512712" cy="632177"/>
          </a:xfrm>
          <a:prstGeom prst="straightConnector1">
            <a:avLst/>
          </a:prstGeom>
          <a:ln w="88900">
            <a:tailEnd type="triangle"/>
          </a:ln>
          <a:effectLst>
            <a:glow rad="139700">
              <a:srgbClr val="69A1AB">
                <a:alpha val="4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>
            <a:extLst>
              <a:ext uri="{FF2B5EF4-FFF2-40B4-BE49-F238E27FC236}">
                <a16:creationId xmlns:a16="http://schemas.microsoft.com/office/drawing/2014/main" xmlns="" id="{FCD7F3ED-38EB-42C4-A5E7-252697FF79A8}"/>
              </a:ext>
            </a:extLst>
          </p:cNvPr>
          <p:cNvCxnSpPr>
            <a:cxnSpLocks/>
          </p:cNvCxnSpPr>
          <p:nvPr/>
        </p:nvCxnSpPr>
        <p:spPr>
          <a:xfrm flipH="1">
            <a:off x="3285067" y="1264356"/>
            <a:ext cx="677333" cy="2540000"/>
          </a:xfrm>
          <a:prstGeom prst="straightConnector1">
            <a:avLst/>
          </a:prstGeom>
          <a:ln w="88900">
            <a:tailEnd type="triangle"/>
          </a:ln>
          <a:effectLst>
            <a:glow rad="139700">
              <a:srgbClr val="69A1AB">
                <a:alpha val="4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>
            <a:extLst>
              <a:ext uri="{FF2B5EF4-FFF2-40B4-BE49-F238E27FC236}">
                <a16:creationId xmlns:a16="http://schemas.microsoft.com/office/drawing/2014/main" xmlns="" id="{6250AEF8-DC92-43C2-AD90-F13AE57B4D88}"/>
              </a:ext>
            </a:extLst>
          </p:cNvPr>
          <p:cNvCxnSpPr>
            <a:cxnSpLocks/>
            <a:endCxn id="8" idx="0"/>
          </p:cNvCxnSpPr>
          <p:nvPr/>
        </p:nvCxnSpPr>
        <p:spPr>
          <a:xfrm flipH="1">
            <a:off x="4862248" y="1309511"/>
            <a:ext cx="93574" cy="3968398"/>
          </a:xfrm>
          <a:prstGeom prst="straightConnector1">
            <a:avLst/>
          </a:prstGeom>
          <a:ln w="88900">
            <a:tailEnd type="triangle"/>
          </a:ln>
          <a:effectLst>
            <a:glow rad="139700">
              <a:srgbClr val="69A1AB">
                <a:alpha val="4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>
            <a:extLst>
              <a:ext uri="{FF2B5EF4-FFF2-40B4-BE49-F238E27FC236}">
                <a16:creationId xmlns:a16="http://schemas.microsoft.com/office/drawing/2014/main" xmlns="" id="{DB722192-FCD1-4293-B725-7499C45E0DB3}"/>
              </a:ext>
            </a:extLst>
          </p:cNvPr>
          <p:cNvCxnSpPr>
            <a:cxnSpLocks/>
          </p:cNvCxnSpPr>
          <p:nvPr/>
        </p:nvCxnSpPr>
        <p:spPr>
          <a:xfrm>
            <a:off x="5576711" y="1298222"/>
            <a:ext cx="970845" cy="2404534"/>
          </a:xfrm>
          <a:prstGeom prst="straightConnector1">
            <a:avLst/>
          </a:prstGeom>
          <a:ln w="88900">
            <a:tailEnd type="triangle"/>
          </a:ln>
          <a:effectLst>
            <a:glow rad="139700">
              <a:srgbClr val="69A1AB">
                <a:alpha val="4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>
            <a:extLst>
              <a:ext uri="{FF2B5EF4-FFF2-40B4-BE49-F238E27FC236}">
                <a16:creationId xmlns:a16="http://schemas.microsoft.com/office/drawing/2014/main" xmlns="" id="{4488A231-ACB5-4112-9AFC-F472D71A617B}"/>
              </a:ext>
            </a:extLst>
          </p:cNvPr>
          <p:cNvCxnSpPr>
            <a:cxnSpLocks/>
          </p:cNvCxnSpPr>
          <p:nvPr/>
        </p:nvCxnSpPr>
        <p:spPr>
          <a:xfrm>
            <a:off x="7032978" y="1275644"/>
            <a:ext cx="1467555" cy="440267"/>
          </a:xfrm>
          <a:prstGeom prst="straightConnector1">
            <a:avLst/>
          </a:prstGeom>
          <a:ln w="88900">
            <a:tailEnd type="triangle"/>
          </a:ln>
          <a:effectLst>
            <a:glow rad="139700">
              <a:srgbClr val="69A1AB">
                <a:alpha val="4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82CA2148-1E8A-423E-8FAB-9CF9D79795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80000"/>
            <a:ext cx="2920171" cy="1528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xmlns="" id="{58605D64-F6C9-4118-B8B1-A3E58A815D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BFCFE"/>
              </a:clrFrom>
              <a:clrTo>
                <a:srgbClr val="FBFC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6532" y="4761088"/>
            <a:ext cx="2748139" cy="2198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2552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7" presetClass="entr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7" presetClass="entr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7" presetClass="entr" presetSubtype="2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7" presetClass="entr" presetSubtype="1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70CEC21C-FF34-4976-A981-A1A6B11E05F7}"/>
              </a:ext>
            </a:extLst>
          </p:cNvPr>
          <p:cNvSpPr txBox="1"/>
          <p:nvPr/>
        </p:nvSpPr>
        <p:spPr>
          <a:xfrm>
            <a:off x="880533" y="903110"/>
            <a:ext cx="8184445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800" b="1" dirty="0" smtClean="0"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sx="102000" sy="102000" algn="ct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anose="030F0702030302020204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  <a:t>Новая </a:t>
            </a:r>
            <a:r>
              <a:rPr lang="ru-RU" sz="2800" b="1" dirty="0"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sx="102000" sy="102000" algn="ct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anose="030F0702030302020204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  <a:t>Федеральная образовательная программа дошкольного образования, особенности организации образовательного процесса.</a:t>
            </a:r>
          </a:p>
          <a:p>
            <a:pPr algn="ctr">
              <a:lnSpc>
                <a:spcPct val="150000"/>
              </a:lnSpc>
            </a:pPr>
            <a:endParaRPr lang="ru-RU" sz="2400" b="1" dirty="0">
              <a:solidFill>
                <a:schemeClr val="bg1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63500" sx="102000" sy="102000" algn="ctr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  <a:latin typeface="Comic Sans MS" panose="030F0702030302020204" pitchFamily="66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ru-RU" sz="2400" b="1" dirty="0" smtClean="0"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sx="102000" sy="102000" algn="ct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anose="030F0702030302020204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  <a:t>ПООП </a:t>
            </a:r>
            <a:r>
              <a:rPr lang="ru-RU" sz="2400" b="1" dirty="0"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sx="102000" sy="102000" algn="ct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anose="030F0702030302020204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  <a:t>перечень и   ФОП: свои сходства и различия. </a:t>
            </a:r>
          </a:p>
          <a:p>
            <a:pPr algn="ctr"/>
            <a:r>
              <a:rPr lang="ru-RU" sz="2400" b="1" dirty="0" smtClean="0"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sx="102000" sy="102000" algn="ct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anose="030F0702030302020204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  <a:t>Структурные </a:t>
            </a:r>
            <a:r>
              <a:rPr lang="ru-RU" sz="2400" b="1" dirty="0"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sx="102000" sy="102000" algn="ct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anose="030F0702030302020204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  <a:t>элементы ФОП ДО.</a:t>
            </a:r>
            <a:endParaRPr lang="ru-RU" sz="2400" b="1" cap="all" dirty="0">
              <a:ln/>
              <a:solidFill>
                <a:schemeClr val="accent1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63500" sx="102000" sy="102000" algn="ctr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5717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950"/>
                            </p:stCondLst>
                            <p:childTnLst>
                              <p:par>
                                <p:cTn id="13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350"/>
                            </p:stCondLst>
                            <p:childTnLst>
                              <p:par>
                                <p:cTn id="21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F8A21BDF-5595-46E1-98A3-5E04C3DBD809}"/>
              </a:ext>
            </a:extLst>
          </p:cNvPr>
          <p:cNvSpPr txBox="1"/>
          <p:nvPr/>
        </p:nvSpPr>
        <p:spPr>
          <a:xfrm>
            <a:off x="428978" y="105813"/>
            <a:ext cx="947702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00" b="1" u="sng" dirty="0">
                <a:solidFill>
                  <a:srgbClr val="1A2E40"/>
                </a:solidFill>
                <a:latin typeface="Comic Sans MS" panose="030F0702030302020204" pitchFamily="66" charset="0"/>
              </a:rPr>
              <a:t>Федеральная образовательная программа дошкольного образования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5B5ECC3E-2DFB-4348-9262-E4F365F2BB1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333" t="24802" r="16667" b="21838"/>
          <a:stretch/>
        </p:blipFill>
        <p:spPr>
          <a:xfrm>
            <a:off x="611035" y="1117600"/>
            <a:ext cx="9210617" cy="5446890"/>
          </a:xfrm>
          <a:prstGeom prst="rect">
            <a:avLst/>
          </a:prstGeom>
          <a:ln w="50800">
            <a:solidFill>
              <a:srgbClr val="1A2E40"/>
            </a:solidFill>
          </a:ln>
        </p:spPr>
      </p:pic>
    </p:spTree>
    <p:extLst>
      <p:ext uri="{BB962C8B-B14F-4D97-AF65-F5344CB8AC3E}">
        <p14:creationId xmlns:p14="http://schemas.microsoft.com/office/powerpoint/2010/main" val="2621682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Уголки">
  <a:themeElements>
    <a:clrScheme name="Уголки">
      <a:dk1>
        <a:sysClr val="windowText" lastClr="000000"/>
      </a:dk1>
      <a:lt1>
        <a:sysClr val="window" lastClr="FFFFFF"/>
      </a:lt1>
      <a:dk2>
        <a:srgbClr val="1A2E40"/>
      </a:dk2>
      <a:lt2>
        <a:srgbClr val="EBE7DD"/>
      </a:lt2>
      <a:accent1>
        <a:srgbClr val="69A1AB"/>
      </a:accent1>
      <a:accent2>
        <a:srgbClr val="F2C418"/>
      </a:accent2>
      <a:accent3>
        <a:srgbClr val="87492C"/>
      </a:accent3>
      <a:accent4>
        <a:srgbClr val="4A845E"/>
      </a:accent4>
      <a:accent5>
        <a:srgbClr val="DC9528"/>
      </a:accent5>
      <a:accent6>
        <a:srgbClr val="9A5D78"/>
      </a:accent6>
      <a:hlink>
        <a:srgbClr val="77A1AB"/>
      </a:hlink>
      <a:folHlink>
        <a:srgbClr val="9A5D78"/>
      </a:folHlink>
    </a:clrScheme>
    <a:fontScheme name="Уголки">
      <a:majorFont>
        <a:latin typeface="Franklin Gothic Book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Уголки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Crop" id="{EC9488ED-E761-4D60-9AC4-764D1FE2C171}" vid="{17F9D331-421E-442F-B033-AF5B21A4485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Уголки</Template>
  <TotalTime>59</TotalTime>
  <Words>554</Words>
  <Application>Microsoft Office PowerPoint</Application>
  <PresentationFormat>Лист A4 (210x297 мм)</PresentationFormat>
  <Paragraphs>62</Paragraphs>
  <Slides>17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Уголки</vt:lpstr>
      <vt:lpstr>Презентация PowerPoint</vt:lpstr>
      <vt:lpstr>Презентация PowerPoint</vt:lpstr>
      <vt:lpstr>Почему так много ценностей?</vt:lpstr>
      <vt:lpstr>Цель ФОП ДО:</vt:lpstr>
      <vt:lpstr>ФОП ДО – обязательный для исполнения НПА! </vt:lpstr>
      <vt:lpstr>C чего же нам начать?!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kritin201@gmail.com</dc:creator>
  <cp:lastModifiedBy>а499</cp:lastModifiedBy>
  <cp:revision>10</cp:revision>
  <dcterms:created xsi:type="dcterms:W3CDTF">2023-06-17T18:54:11Z</dcterms:created>
  <dcterms:modified xsi:type="dcterms:W3CDTF">2023-06-19T06:23:09Z</dcterms:modified>
</cp:coreProperties>
</file>