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  <a:srgbClr val="A6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25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271" y="758952"/>
            <a:ext cx="7652385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271" y="4800600"/>
            <a:ext cx="7652385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17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24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069" y="381000"/>
            <a:ext cx="2012156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381000"/>
            <a:ext cx="6284119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525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576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71" y="758952"/>
            <a:ext cx="7652385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4800600"/>
            <a:ext cx="7652385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454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271" y="1828802"/>
            <a:ext cx="3640455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7765" y="1828802"/>
            <a:ext cx="3640455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50862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1713655"/>
            <a:ext cx="3640455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271" y="2507550"/>
            <a:ext cx="3640455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7765" y="1713655"/>
            <a:ext cx="3640455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7765" y="2507550"/>
            <a:ext cx="3640455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591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63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384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2"/>
            <a:ext cx="2600325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717" y="685800"/>
            <a:ext cx="4939242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99736"/>
            <a:ext cx="2600325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461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9175433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257800"/>
            <a:ext cx="8110538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9175433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6108591"/>
            <a:ext cx="8110538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19711" y="0"/>
            <a:ext cx="7924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271" y="365760"/>
            <a:ext cx="787527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1828802"/>
            <a:ext cx="698373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563453" y="1032768"/>
            <a:ext cx="1904999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B334FD5-64C7-46E0-ABE4-9D7395B37F9C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725251" y="4080768"/>
            <a:ext cx="3581400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476" y="6172202"/>
            <a:ext cx="74295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21A559E-F2CB-4C39-9B24-2264088C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8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8940D2-4BAE-4DCE-B3CB-8CA4C27810F3}"/>
              </a:ext>
            </a:extLst>
          </p:cNvPr>
          <p:cNvSpPr txBox="1"/>
          <p:nvPr/>
        </p:nvSpPr>
        <p:spPr>
          <a:xfrm>
            <a:off x="417689" y="258073"/>
            <a:ext cx="857955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Microsoft Uighur" panose="02000000000000000000" pitchFamily="2" charset="-78"/>
              </a:rPr>
              <a:t>Новое </a:t>
            </a:r>
            <a:r>
              <a:rPr lang="ru-RU" sz="3600" b="1" u="sng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Microsoft Uighur" panose="02000000000000000000" pitchFamily="2" charset="-78"/>
              </a:rPr>
              <a:t>в ФОП ДО в системе организации работы с детьми ОВЗ.</a:t>
            </a:r>
            <a:br>
              <a:rPr lang="ru-RU" sz="3600" b="1" u="sng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Microsoft Uighur" panose="02000000000000000000" pitchFamily="2" charset="-78"/>
              </a:rPr>
            </a:br>
            <a:endParaRPr lang="ru-RU" sz="3600" b="1" u="sng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cs typeface="Microsoft Uighur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1905" r="29387" b="33135"/>
          <a:stretch/>
        </p:blipFill>
        <p:spPr bwMode="auto">
          <a:xfrm>
            <a:off x="1064379" y="2394856"/>
            <a:ext cx="7286173" cy="402045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7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F1302E-3799-4F29-833E-67496078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10" y="167747"/>
            <a:ext cx="79930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i="1" u="sng" dirty="0">
                <a:solidFill>
                  <a:srgbClr val="D34817"/>
                </a:solidFill>
                <a:latin typeface="Garamond" panose="02020404030301010803" pitchFamily="18" charset="0"/>
              </a:rPr>
              <a:t>Коррекционно- развивающая работа (КРР)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xmlns="" id="{03FD4528-264F-405B-A9BC-105CFE93F034}"/>
              </a:ext>
            </a:extLst>
          </p:cNvPr>
          <p:cNvSpPr/>
          <p:nvPr/>
        </p:nvSpPr>
        <p:spPr>
          <a:xfrm>
            <a:off x="146933" y="2571575"/>
            <a:ext cx="2912356" cy="1503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Коррекционные занятия с детьми ОВЗ</a:t>
            </a:r>
          </a:p>
        </p:txBody>
      </p:sp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xmlns="" id="{C7C22A69-907E-4DA6-8DA9-F1250E56DBD0}"/>
              </a:ext>
            </a:extLst>
          </p:cNvPr>
          <p:cNvSpPr/>
          <p:nvPr/>
        </p:nvSpPr>
        <p:spPr>
          <a:xfrm>
            <a:off x="5523088" y="2370666"/>
            <a:ext cx="3921125" cy="1907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Оказание педагогической помощи  в освоении основной образовательной программы</a:t>
            </a:r>
          </a:p>
        </p:txBody>
      </p:sp>
      <p:sp>
        <p:nvSpPr>
          <p:cNvPr id="8" name="Скругленный прямоугольник 13">
            <a:extLst>
              <a:ext uri="{FF2B5EF4-FFF2-40B4-BE49-F238E27FC236}">
                <a16:creationId xmlns:a16="http://schemas.microsoft.com/office/drawing/2014/main" xmlns="" id="{4CA73511-8255-441B-B553-CE22B7ACFAF7}"/>
              </a:ext>
            </a:extLst>
          </p:cNvPr>
          <p:cNvSpPr/>
          <p:nvPr/>
        </p:nvSpPr>
        <p:spPr>
          <a:xfrm>
            <a:off x="713669" y="4652433"/>
            <a:ext cx="3282597" cy="18838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Развитие детей с учетом возраста и индивидуальных особенностей</a:t>
            </a:r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xmlns="" id="{EBD04CDD-92B8-44E1-9849-6E7D6F96EC4D}"/>
              </a:ext>
            </a:extLst>
          </p:cNvPr>
          <p:cNvSpPr/>
          <p:nvPr/>
        </p:nvSpPr>
        <p:spPr>
          <a:xfrm>
            <a:off x="4459111" y="4651021"/>
            <a:ext cx="3448931" cy="19755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Помощь в социальной адаптации  и привлечение к активной общественной жизни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FA0A66E4-9EEA-4327-B8B1-509A29586A2F}"/>
              </a:ext>
            </a:extLst>
          </p:cNvPr>
          <p:cNvCxnSpPr>
            <a:cxnSpLocks/>
          </p:cNvCxnSpPr>
          <p:nvPr/>
        </p:nvCxnSpPr>
        <p:spPr>
          <a:xfrm flipH="1">
            <a:off x="1456267" y="1546578"/>
            <a:ext cx="1659467" cy="89182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DB9AB378-D553-4DCF-9EDF-E7CCF933A32F}"/>
              </a:ext>
            </a:extLst>
          </p:cNvPr>
          <p:cNvCxnSpPr>
            <a:cxnSpLocks/>
          </p:cNvCxnSpPr>
          <p:nvPr/>
        </p:nvCxnSpPr>
        <p:spPr>
          <a:xfrm flipH="1">
            <a:off x="3070578" y="1603022"/>
            <a:ext cx="733778" cy="293511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A4E7B5DE-A05C-4A60-86FF-661193D496B9}"/>
              </a:ext>
            </a:extLst>
          </p:cNvPr>
          <p:cNvCxnSpPr>
            <a:cxnSpLocks/>
          </p:cNvCxnSpPr>
          <p:nvPr/>
        </p:nvCxnSpPr>
        <p:spPr>
          <a:xfrm>
            <a:off x="4820356" y="1591733"/>
            <a:ext cx="508000" cy="302542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7729BA7-1529-4FD3-96A1-6A4B779BB49F}"/>
              </a:ext>
            </a:extLst>
          </p:cNvPr>
          <p:cNvCxnSpPr>
            <a:cxnSpLocks/>
          </p:cNvCxnSpPr>
          <p:nvPr/>
        </p:nvCxnSpPr>
        <p:spPr>
          <a:xfrm>
            <a:off x="5475111" y="1546578"/>
            <a:ext cx="1354667" cy="73377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лако 13">
            <a:extLst>
              <a:ext uri="{FF2B5EF4-FFF2-40B4-BE49-F238E27FC236}">
                <a16:creationId xmlns:a16="http://schemas.microsoft.com/office/drawing/2014/main" xmlns="" id="{9881C112-C9DE-4565-9999-2D35E2EF4BA5}"/>
              </a:ext>
            </a:extLst>
          </p:cNvPr>
          <p:cNvSpPr/>
          <p:nvPr/>
        </p:nvSpPr>
        <p:spPr>
          <a:xfrm>
            <a:off x="191912" y="2777067"/>
            <a:ext cx="2788355" cy="226906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xmlns="" id="{BAD8DC41-DF9D-44C2-AAC7-2E5C93FDF7DD}"/>
              </a:ext>
            </a:extLst>
          </p:cNvPr>
          <p:cNvSpPr/>
          <p:nvPr/>
        </p:nvSpPr>
        <p:spPr>
          <a:xfrm>
            <a:off x="1044223" y="4447821"/>
            <a:ext cx="3053644" cy="231986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xmlns="" id="{C89E8AA6-0F49-4D49-B219-A1D0459EF7A3}"/>
              </a:ext>
            </a:extLst>
          </p:cNvPr>
          <p:cNvSpPr/>
          <p:nvPr/>
        </p:nvSpPr>
        <p:spPr>
          <a:xfrm>
            <a:off x="3053645" y="3087511"/>
            <a:ext cx="4092221" cy="346004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>
            <a:extLst>
              <a:ext uri="{FF2B5EF4-FFF2-40B4-BE49-F238E27FC236}">
                <a16:creationId xmlns:a16="http://schemas.microsoft.com/office/drawing/2014/main" xmlns="" id="{A78E5EAC-4EEE-4DC2-890A-009876F560DA}"/>
              </a:ext>
            </a:extLst>
          </p:cNvPr>
          <p:cNvSpPr/>
          <p:nvPr/>
        </p:nvSpPr>
        <p:spPr>
          <a:xfrm>
            <a:off x="5943599" y="3431822"/>
            <a:ext cx="3821289" cy="342617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B3F70F85-F623-4587-97D9-29BA5AB6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33" y="191911"/>
            <a:ext cx="8731365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i="1" u="sng" dirty="0">
                <a:latin typeface="Garamond" panose="02020404030301010803" pitchFamily="18" charset="0"/>
              </a:rPr>
              <a:t>Коррекционно-развивающая работа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1750F8-9AD2-449F-B186-E5A0B346AD43}"/>
              </a:ext>
            </a:extLst>
          </p:cNvPr>
          <p:cNvSpPr txBox="1"/>
          <p:nvPr/>
        </p:nvSpPr>
        <p:spPr>
          <a:xfrm>
            <a:off x="417689" y="922151"/>
            <a:ext cx="86247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дополнительная к основному образовательному процессу деятельность, способствующая более эффективному развитию ребенка, раскрытию и реализации его способностей в различных сферах.</a:t>
            </a:r>
            <a:r>
              <a:rPr lang="ru-RU" altLang="ru-RU" sz="18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 работа не подменяет собой обучение ребенка с особыми образовательными потребностями, которое тоже носит коррекционно-развивающий характер, а включена в психолого-медико-педагогическое сопровождение ребенка в образовательном процессе.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645D3A-B780-4AA0-824B-1F9AF8A8B0AB}"/>
              </a:ext>
            </a:extLst>
          </p:cNvPr>
          <p:cNvSpPr txBox="1"/>
          <p:nvPr/>
        </p:nvSpPr>
        <p:spPr>
          <a:xfrm>
            <a:off x="3076223" y="2637556"/>
            <a:ext cx="4955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u="sng" dirty="0">
                <a:solidFill>
                  <a:srgbClr val="D34817"/>
                </a:solidFill>
                <a:latin typeface="Garamond" panose="02020404030301010803" pitchFamily="18" charset="0"/>
              </a:rPr>
              <a:t>Особенности: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BEB5AB-99A5-40AE-96BE-02EF43EF32B9}"/>
              </a:ext>
            </a:extLst>
          </p:cNvPr>
          <p:cNvSpPr txBox="1"/>
          <p:nvPr/>
        </p:nvSpPr>
        <p:spPr>
          <a:xfrm>
            <a:off x="90311" y="3317502"/>
            <a:ext cx="248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положительной психологической атмосферы;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F75713-AB92-4728-89DB-1EB3F4B3107B}"/>
              </a:ext>
            </a:extLst>
          </p:cNvPr>
          <p:cNvSpPr txBox="1"/>
          <p:nvPr/>
        </p:nvSpPr>
        <p:spPr>
          <a:xfrm>
            <a:off x="925689" y="5183200"/>
            <a:ext cx="248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выполняются в игровой форме;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B4BA48-2025-4401-80F8-9F959CD4461D}"/>
              </a:ext>
            </a:extLst>
          </p:cNvPr>
          <p:cNvSpPr txBox="1"/>
          <p:nvPr/>
        </p:nvSpPr>
        <p:spPr>
          <a:xfrm>
            <a:off x="3465689" y="3709579"/>
            <a:ext cx="23819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отметки не ставятся, хотя отслеживание результатов развития ребёнка ведётся на каждом занятии;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EE12F0C-0C34-4CE8-9356-10D85108BAF6}"/>
              </a:ext>
            </a:extLst>
          </p:cNvPr>
          <p:cNvSpPr txBox="1"/>
          <p:nvPr/>
        </p:nvSpPr>
        <p:spPr>
          <a:xfrm>
            <a:off x="6000045" y="4045213"/>
            <a:ext cx="32173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достижения развивающего эффекта, необходимо неоднократное выполнение заданий обучающимися, но на более высоком уровне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28091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7" grpId="0"/>
      <p:bldP spid="9" grpId="0"/>
      <p:bldP spid="13" grpId="0"/>
      <p:bldP spid="19" grpId="0"/>
      <p:bldP spid="2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CE9140-5B06-4748-AA8B-9E02560CF118}"/>
              </a:ext>
            </a:extLst>
          </p:cNvPr>
          <p:cNvSpPr txBox="1"/>
          <p:nvPr/>
        </p:nvSpPr>
        <p:spPr>
          <a:xfrm>
            <a:off x="-440267" y="5561378"/>
            <a:ext cx="9369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Задачи КРР по ФОП ДО: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0B65E4-968F-4FEE-8633-91C59F641FBC}"/>
              </a:ext>
            </a:extLst>
          </p:cNvPr>
          <p:cNvSpPr txBox="1"/>
          <p:nvPr/>
        </p:nvSpPr>
        <p:spPr>
          <a:xfrm>
            <a:off x="0" y="0"/>
            <a:ext cx="913271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Определить основные образовательные потребности детей, в том числе с трудностями освоения ФОП ДО и социализации в ДОО;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Своевременно выявлять детей с трудностями социальной адаптации;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Оказывать индивидуально- ориентированную психолого-  педагогическую помощь детям с учетом особенностей их психологических и физических особенностей, индивидуальных возможностей и потребностей в соответствии с рекомендациями ПМПК и/или ППК.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Оказывать родителям консультативную психолого- педагогическую помощь по всем вопросам развития и воспитания детей;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Содействовать в поиске и отбору одаренных детей и дальнейшему их творческому развитию;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Выявлять детей с проблемами развития эмоциональной и интеллектуальной сферы;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Реализовывать комплекс мер по ослаблению, снижению или устранению отклонений в развитии детей и проблем в их поведении.</a:t>
            </a:r>
          </a:p>
          <a:p>
            <a:pPr algn="ctr"/>
            <a:r>
              <a:rPr lang="ru-RU" altLang="ru-RU" sz="2000" b="1" i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КРР организуется: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 запросу педагогов и родителей (законных представителей);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на основании результатов психологической диагностики;</a:t>
            </a:r>
          </a:p>
          <a:p>
            <a:pPr algn="just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на основании рекомендаций ППК.</a:t>
            </a:r>
          </a:p>
        </p:txBody>
      </p:sp>
    </p:spTree>
    <p:extLst>
      <p:ext uri="{BB962C8B-B14F-4D97-AF65-F5344CB8AC3E}">
        <p14:creationId xmlns:p14="http://schemas.microsoft.com/office/powerpoint/2010/main" val="4733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"/>
                            </p:stCondLst>
                            <p:childTnLst>
                              <p:par>
                                <p:cTn id="8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"/>
                            </p:stCondLst>
                            <p:childTnLst>
                              <p:par>
                                <p:cTn id="9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00"/>
                            </p:stCondLst>
                            <p:childTnLst>
                              <p:par>
                                <p:cTn id="9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AAD96A-9FBB-4C62-B455-063E92A1EA8D}"/>
              </a:ext>
            </a:extLst>
          </p:cNvPr>
          <p:cNvSpPr txBox="1"/>
          <p:nvPr/>
        </p:nvSpPr>
        <p:spPr>
          <a:xfrm>
            <a:off x="383822" y="105812"/>
            <a:ext cx="8805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Содержание работы по коррекции нарушений в развитии детей с ОВЗ: </a:t>
            </a: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60E02215-E07E-42B2-9373-1C825151EF80}"/>
              </a:ext>
            </a:extLst>
          </p:cNvPr>
          <p:cNvSpPr/>
          <p:nvPr/>
        </p:nvSpPr>
        <p:spPr>
          <a:xfrm>
            <a:off x="152225" y="1433160"/>
            <a:ext cx="3708576" cy="1456795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этап.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Диагностика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5D9C6F1E-2B1C-4668-8481-794B6E6F3D24}"/>
              </a:ext>
            </a:extLst>
          </p:cNvPr>
          <p:cNvSpPr/>
          <p:nvPr/>
        </p:nvSpPr>
        <p:spPr>
          <a:xfrm>
            <a:off x="1512536" y="2460977"/>
            <a:ext cx="5114042" cy="1766359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этап. 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Коррекционно- развивающие мероприятия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F9C46BF-3C3B-4660-AFA1-CE0FCEB47CE4}"/>
              </a:ext>
            </a:extLst>
          </p:cNvPr>
          <p:cNvSpPr/>
          <p:nvPr/>
        </p:nvSpPr>
        <p:spPr>
          <a:xfrm>
            <a:off x="3781602" y="3804356"/>
            <a:ext cx="4301243" cy="156792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 </a:t>
            </a: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этап.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Консультации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7C51E44D-B460-45E8-AA68-9449FD387782}"/>
              </a:ext>
            </a:extLst>
          </p:cNvPr>
          <p:cNvSpPr/>
          <p:nvPr/>
        </p:nvSpPr>
        <p:spPr>
          <a:xfrm>
            <a:off x="5271911" y="5136446"/>
            <a:ext cx="4634089" cy="1501421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этап.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Информационное просвещение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BFC5096-8462-4E3B-8E87-99E86DBB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6" y="4007555"/>
            <a:ext cx="3019778" cy="30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23B66B-787F-46A5-BC9B-5152FD34059E}"/>
              </a:ext>
            </a:extLst>
          </p:cNvPr>
          <p:cNvSpPr txBox="1"/>
          <p:nvPr/>
        </p:nvSpPr>
        <p:spPr>
          <a:xfrm>
            <a:off x="316090" y="0"/>
            <a:ext cx="92117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latin typeface="Garamond" panose="02020404030301010803" pitchFamily="18" charset="0"/>
              </a:rPr>
              <a:t>Планирование коррекционного направления в ДО: 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xmlns="" id="{8510CCF7-282F-4965-A7E6-D8A859EFBA12}"/>
              </a:ext>
            </a:extLst>
          </p:cNvPr>
          <p:cNvSpPr/>
          <p:nvPr/>
        </p:nvSpPr>
        <p:spPr>
          <a:xfrm>
            <a:off x="1874309" y="1230490"/>
            <a:ext cx="7907338" cy="159843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этап.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Психолого- педагогический мониторинг. 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Задача: определить нарушения в развитии детей с ОВЗ.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xmlns="" id="{6CD8FF4D-89D9-4E97-8CC5-CC8883315192}"/>
              </a:ext>
            </a:extLst>
          </p:cNvPr>
          <p:cNvSpPr/>
          <p:nvPr/>
        </p:nvSpPr>
        <p:spPr>
          <a:xfrm>
            <a:off x="1096611" y="2889956"/>
            <a:ext cx="7705725" cy="2001838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этап.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Развивающие занятия, которые направлены на коррекцию нарушений. 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Включаются в пан групповые и индивидуальные занятия.</a:t>
            </a: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xmlns="" id="{49B4846C-703C-46B7-9821-B12FDB541267}"/>
              </a:ext>
            </a:extLst>
          </p:cNvPr>
          <p:cNvSpPr/>
          <p:nvPr/>
        </p:nvSpPr>
        <p:spPr>
          <a:xfrm>
            <a:off x="367947" y="4944534"/>
            <a:ext cx="7129463" cy="1802871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 </a:t>
            </a: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этап.</a:t>
            </a:r>
          </a:p>
          <a:p>
            <a:pPr algn="ctr">
              <a:defRPr/>
            </a:pPr>
            <a:r>
              <a:rPr lang="ru-RU" sz="22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Контроль динамики разностороннего развития. Задача: выявить насколько эффективна провелась работа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2633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CACAFB-E1E0-49EE-8B18-4A740C972F61}"/>
              </a:ext>
            </a:extLst>
          </p:cNvPr>
          <p:cNvSpPr txBox="1"/>
          <p:nvPr/>
        </p:nvSpPr>
        <p:spPr>
          <a:xfrm>
            <a:off x="214489" y="857955"/>
            <a:ext cx="9098844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1" y="1587322"/>
            <a:ext cx="9086572" cy="39381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19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0256E-6 2.59259E-6 L 4.10256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50"/>
                            </p:stCondLst>
                            <p:childTnLst>
                              <p:par>
                                <p:cTn id="1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0256E-6 2.59259E-6 L 4.10256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0256E-6 2.59259E-6 L 4.10256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theme/theme1.xml><?xml version="1.0" encoding="utf-8"?>
<a:theme xmlns:a="http://schemas.openxmlformats.org/drawingml/2006/main" name="Вид">
  <a:themeElements>
    <a:clrScheme name="Вид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37</TotalTime>
  <Words>347</Words>
  <Application>Microsoft Office PowerPoint</Application>
  <PresentationFormat>Лист A4 (210x297 мм)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Вид</vt:lpstr>
      <vt:lpstr>Презентация PowerPoint</vt:lpstr>
      <vt:lpstr>Презентация PowerPoint</vt:lpstr>
      <vt:lpstr>Коррекционно-развивающая работа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kritin201@gmail.com</dc:creator>
  <cp:lastModifiedBy>а499</cp:lastModifiedBy>
  <cp:revision>5</cp:revision>
  <dcterms:created xsi:type="dcterms:W3CDTF">2023-06-17T19:54:26Z</dcterms:created>
  <dcterms:modified xsi:type="dcterms:W3CDTF">2023-06-19T06:11:39Z</dcterms:modified>
</cp:coreProperties>
</file>